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</p:sldIdLst>
  <p:sldSz cx="9144000" cy="5143500" type="screen16x9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93551" y="851744"/>
            <a:ext cx="6756896" cy="185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2D2D8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 u="heavy">
                <a:solidFill>
                  <a:srgbClr val="0099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2D2D8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2D2D8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9577" y="1191488"/>
            <a:ext cx="7604844" cy="185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2D2D8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3575" y="833928"/>
            <a:ext cx="8223250" cy="3365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 u="heavy">
                <a:solidFill>
                  <a:srgbClr val="0099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tellagami.com/app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littlebirdtales.com/" TargetMode="External"/><Relationship Id="rId3" Type="http://schemas.openxmlformats.org/officeDocument/2006/relationships/hyperlink" Target="https://www.storyjumper.com/" TargetMode="External"/><Relationship Id="rId7" Type="http://schemas.openxmlformats.org/officeDocument/2006/relationships/hyperlink" Target="http://www.piclits.com/compose_dragdrop.aspx" TargetMode="External"/><Relationship Id="rId2" Type="http://schemas.openxmlformats.org/officeDocument/2006/relationships/hyperlink" Target="https://storybird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oomwriter.com/" TargetMode="External"/><Relationship Id="rId5" Type="http://schemas.openxmlformats.org/officeDocument/2006/relationships/hyperlink" Target="http://it.20lines.com/" TargetMode="External"/><Relationship Id="rId4" Type="http://schemas.openxmlformats.org/officeDocument/2006/relationships/hyperlink" Target="http://www.theincipit.com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storybird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oryjumper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incipit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it.20lines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omwriter.com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omwriter.com/resources/downloads/Kids-Guide.pdf" TargetMode="External"/><Relationship Id="rId2" Type="http://schemas.openxmlformats.org/officeDocument/2006/relationships/hyperlink" Target="https://boomwriter.com/resources/downloads/Teacher-Help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s://insegnantiduepuntozero.wordpress.com/2016/02/28/scrittura-creativa-e-collettiva-nel-cloud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utellstory.com/" TargetMode="External"/><Relationship Id="rId3" Type="http://schemas.openxmlformats.org/officeDocument/2006/relationships/hyperlink" Target="https://racontr.com/" TargetMode="External"/><Relationship Id="rId7" Type="http://schemas.openxmlformats.org/officeDocument/2006/relationships/hyperlink" Target="http://www.1001storia.polimi.it/1001login/" TargetMode="External"/><Relationship Id="rId12" Type="http://schemas.openxmlformats.org/officeDocument/2006/relationships/hyperlink" Target="http://www.thematic.co/" TargetMode="External"/><Relationship Id="rId2" Type="http://schemas.openxmlformats.org/officeDocument/2006/relationships/hyperlink" Target="https://atavis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oicethread.com/" TargetMode="External"/><Relationship Id="rId11" Type="http://schemas.openxmlformats.org/officeDocument/2006/relationships/hyperlink" Target="https://docsstorybuilder.appspot.com/" TargetMode="External"/><Relationship Id="rId5" Type="http://schemas.openxmlformats.org/officeDocument/2006/relationships/hyperlink" Target="http://www.photosnack.com/" TargetMode="External"/><Relationship Id="rId10" Type="http://schemas.openxmlformats.org/officeDocument/2006/relationships/hyperlink" Target="https://www.tes.com/lessons" TargetMode="External"/><Relationship Id="rId4" Type="http://schemas.openxmlformats.org/officeDocument/2006/relationships/hyperlink" Target="http://www.intertwine.it/it/home" TargetMode="External"/><Relationship Id="rId9" Type="http://schemas.openxmlformats.org/officeDocument/2006/relationships/hyperlink" Target="http://storybuilder.jumpstart.ge/en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pietro.atavist.com/untitled-project-n52hf" TargetMode="External"/><Relationship Id="rId2" Type="http://schemas.openxmlformats.org/officeDocument/2006/relationships/hyperlink" Target="https://atavist.com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p107c22891.eu2.racontr.net/admin/apercu/1" TargetMode="External"/><Relationship Id="rId2" Type="http://schemas.openxmlformats.org/officeDocument/2006/relationships/hyperlink" Target="https://racontr.com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rtwine.it/it/home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shorthand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ellagami.com/" TargetMode="External"/><Relationship Id="rId3" Type="http://schemas.openxmlformats.org/officeDocument/2006/relationships/hyperlink" Target="http://www.storyboardthat.com/" TargetMode="External"/><Relationship Id="rId7" Type="http://schemas.openxmlformats.org/officeDocument/2006/relationships/hyperlink" Target="http://www.voki.com/" TargetMode="External"/><Relationship Id="rId2" Type="http://schemas.openxmlformats.org/officeDocument/2006/relationships/hyperlink" Target="https://www.powtoon.com/index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oanimate4schools.com/public_index" TargetMode="External"/><Relationship Id="rId5" Type="http://schemas.openxmlformats.org/officeDocument/2006/relationships/hyperlink" Target="http://generator.acmi.net.au/" TargetMode="External"/><Relationship Id="rId4" Type="http://schemas.openxmlformats.org/officeDocument/2006/relationships/hyperlink" Target="https://www.bitstrips.com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cartodb.github.io/odyssey.js/" TargetMode="External"/><Relationship Id="rId2" Type="http://schemas.openxmlformats.org/officeDocument/2006/relationships/hyperlink" Target="https://tourbuilder.withgoogl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ptia.com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tourbuilder.withgoogle.com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tourbuilder.withgoogle.com/tour/ahJzfmd3ZWItdG91cmJ1aWxkZXJyEQsSBFRvdXIYgIDA7OnOkwsM" TargetMode="Externa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paper.li/" TargetMode="External"/><Relationship Id="rId2" Type="http://schemas.openxmlformats.org/officeDocument/2006/relationships/hyperlink" Target="http://storify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eejay.cloud/" TargetMode="External"/><Relationship Id="rId4" Type="http://schemas.openxmlformats.org/officeDocument/2006/relationships/hyperlink" Target="http://www.scoop.it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storify.com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edpuzzle.com/welcome" TargetMode="External"/><Relationship Id="rId2" Type="http://schemas.openxmlformats.org/officeDocument/2006/relationships/hyperlink" Target="https://www.youtub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nimoto.com/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animoto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rezi.com/5_hzveowwuxl/guida-per-utilizzare-powtoon/" TargetMode="External"/><Relationship Id="rId2" Type="http://schemas.openxmlformats.org/officeDocument/2006/relationships/hyperlink" Target="https://www.powtoon.com/index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edpuzzle.com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animoto.com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obsproject.com/" TargetMode="External"/><Relationship Id="rId7" Type="http://schemas.openxmlformats.org/officeDocument/2006/relationships/hyperlink" Target="http://www.educreations.com/" TargetMode="External"/><Relationship Id="rId2" Type="http://schemas.openxmlformats.org/officeDocument/2006/relationships/hyperlink" Target="http://www.techsmith.com/camtasi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reenr.com/" TargetMode="External"/><Relationship Id="rId5" Type="http://schemas.openxmlformats.org/officeDocument/2006/relationships/hyperlink" Target="http://screencast-o-matic.com/home" TargetMode="External"/><Relationship Id="rId4" Type="http://schemas.openxmlformats.org/officeDocument/2006/relationships/hyperlink" Target="http://camstudio.org/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chsmith.com/camtasia.html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obsproject.com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camstudio.org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padlet.com/" TargetMode="External"/><Relationship Id="rId2" Type="http://schemas.openxmlformats.org/officeDocument/2006/relationships/hyperlink" Target="https://prezi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visme.co/" TargetMode="External"/><Relationship Id="rId4" Type="http://schemas.openxmlformats.org/officeDocument/2006/relationships/hyperlink" Target="http://www.tiki-toki.com/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prezi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oryboardthat.com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scratch.mit.ed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tstrips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youtube.com/watch?v=wATcMCF4CLw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oanimate4schools.com/public_inde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3551" y="851744"/>
            <a:ext cx="674560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0865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solidFill>
                  <a:srgbClr val="2D2D8A"/>
                </a:solidFill>
                <a:latin typeface="Arial"/>
                <a:cs typeface="Arial"/>
              </a:rPr>
              <a:t>Strumenti</a:t>
            </a:r>
            <a:r>
              <a:rPr sz="6000" b="1" spc="-95" dirty="0">
                <a:solidFill>
                  <a:srgbClr val="2D2D8A"/>
                </a:solidFill>
                <a:latin typeface="Arial"/>
                <a:cs typeface="Arial"/>
              </a:rPr>
              <a:t> </a:t>
            </a:r>
            <a:r>
              <a:rPr sz="6000" b="1" dirty="0">
                <a:solidFill>
                  <a:srgbClr val="2D2D8A"/>
                </a:solidFill>
                <a:latin typeface="Arial"/>
                <a:cs typeface="Arial"/>
              </a:rPr>
              <a:t>per</a:t>
            </a:r>
            <a:r>
              <a:rPr sz="6000" b="1" spc="-95" dirty="0">
                <a:solidFill>
                  <a:srgbClr val="2D2D8A"/>
                </a:solidFill>
                <a:latin typeface="Arial"/>
                <a:cs typeface="Arial"/>
              </a:rPr>
              <a:t> </a:t>
            </a:r>
            <a:r>
              <a:rPr sz="6000" b="1" spc="-25" dirty="0">
                <a:solidFill>
                  <a:srgbClr val="2D2D8A"/>
                </a:solidFill>
                <a:latin typeface="Arial"/>
                <a:cs typeface="Arial"/>
              </a:rPr>
              <a:t>il </a:t>
            </a:r>
            <a:r>
              <a:rPr sz="6000" b="1" dirty="0">
                <a:solidFill>
                  <a:srgbClr val="2D2D8A"/>
                </a:solidFill>
                <a:latin typeface="Arial"/>
                <a:cs typeface="Arial"/>
              </a:rPr>
              <a:t>Digital</a:t>
            </a:r>
            <a:r>
              <a:rPr sz="6000" b="1" spc="-40" dirty="0">
                <a:solidFill>
                  <a:srgbClr val="2D2D8A"/>
                </a:solidFill>
                <a:latin typeface="Arial"/>
                <a:cs typeface="Arial"/>
              </a:rPr>
              <a:t> </a:t>
            </a:r>
            <a:r>
              <a:rPr sz="6000" b="1" spc="-10" dirty="0">
                <a:solidFill>
                  <a:srgbClr val="2D2D8A"/>
                </a:solidFill>
                <a:latin typeface="Arial"/>
                <a:cs typeface="Arial"/>
              </a:rPr>
              <a:t>Storytelling</a:t>
            </a:r>
            <a:endParaRPr sz="6000">
              <a:latin typeface="Arial"/>
              <a:cs typeface="Arial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295400" y="310515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LABORATORIO LINGUSTICO _a.s. 2021-22</a:t>
            </a:r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0714" y="266251"/>
            <a:ext cx="25990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Tellegami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61025" y="1343278"/>
            <a:ext cx="7487284" cy="203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9090" indent="-327025">
              <a:lnSpc>
                <a:spcPct val="100000"/>
              </a:lnSpc>
              <a:spcBef>
                <a:spcPts val="100"/>
              </a:spcBef>
              <a:buChar char="•"/>
              <a:tabLst>
                <a:tab pos="338455" algn="l"/>
                <a:tab pos="339725" algn="l"/>
              </a:tabLst>
            </a:pPr>
            <a:r>
              <a:rPr sz="22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Sito</a:t>
            </a:r>
            <a:r>
              <a:rPr sz="2200" u="heavy" spc="-2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 web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630"/>
              </a:lnSpc>
              <a:spcBef>
                <a:spcPts val="20"/>
              </a:spcBef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App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per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iOS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(App</a:t>
            </a:r>
            <a:r>
              <a:rPr sz="2200" spc="-10" dirty="0">
                <a:latin typeface="Arial"/>
                <a:cs typeface="Arial"/>
              </a:rPr>
              <a:t> Store);</a:t>
            </a:r>
            <a:endParaRPr sz="2200">
              <a:latin typeface="Arial"/>
              <a:cs typeface="Arial"/>
            </a:endParaRPr>
          </a:p>
          <a:p>
            <a:pPr marL="339090" marR="403860" indent="-327025">
              <a:lnSpc>
                <a:spcPts val="2630"/>
              </a:lnSpc>
              <a:spcBef>
                <a:spcPts val="85"/>
              </a:spcBef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Con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l’app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cellulare,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crei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personaggio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animato,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lo </a:t>
            </a:r>
            <a:r>
              <a:rPr sz="2200" dirty="0">
                <a:latin typeface="Arial"/>
                <a:cs typeface="Arial"/>
              </a:rPr>
              <a:t>personalizzi,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registri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la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tua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voce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lo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condividi;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525"/>
              </a:lnSpc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Esiste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una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versione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free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una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pagamento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per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scuole</a:t>
            </a:r>
            <a:endParaRPr sz="2200">
              <a:latin typeface="Arial"/>
              <a:cs typeface="Arial"/>
            </a:endParaRPr>
          </a:p>
          <a:p>
            <a:pPr marL="339090">
              <a:lnSpc>
                <a:spcPts val="2635"/>
              </a:lnSpc>
            </a:pPr>
            <a:r>
              <a:rPr sz="2200" dirty="0">
                <a:latin typeface="Arial"/>
                <a:cs typeface="Arial"/>
              </a:rPr>
              <a:t>(Tellegami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Edu)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63428" y="1648688"/>
            <a:ext cx="42100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Storybooks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7624" y="347528"/>
            <a:ext cx="503618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dirty="0"/>
              <a:t>Creazione</a:t>
            </a:r>
            <a:r>
              <a:rPr sz="3400" spc="-35" dirty="0"/>
              <a:t> </a:t>
            </a:r>
            <a:r>
              <a:rPr sz="3400" dirty="0"/>
              <a:t>di</a:t>
            </a:r>
            <a:r>
              <a:rPr sz="3400" spc="-30" dirty="0"/>
              <a:t> </a:t>
            </a:r>
            <a:r>
              <a:rPr sz="3400" spc="-10" dirty="0"/>
              <a:t>storybooks</a:t>
            </a:r>
            <a:endParaRPr sz="3400"/>
          </a:p>
        </p:txBody>
      </p:sp>
      <p:sp>
        <p:nvSpPr>
          <p:cNvPr id="3" name="object 3"/>
          <p:cNvSpPr txBox="1"/>
          <p:nvPr/>
        </p:nvSpPr>
        <p:spPr>
          <a:xfrm>
            <a:off x="563607" y="1329871"/>
            <a:ext cx="2640330" cy="281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170">
              <a:lnSpc>
                <a:spcPts val="3115"/>
              </a:lnSpc>
              <a:spcBef>
                <a:spcPts val="100"/>
              </a:spcBef>
              <a:buChar char="•"/>
              <a:tabLst>
                <a:tab pos="356235" algn="l"/>
                <a:tab pos="356870" algn="l"/>
              </a:tabLst>
            </a:pPr>
            <a:r>
              <a:rPr sz="26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Storybird</a:t>
            </a:r>
            <a:endParaRPr sz="2600">
              <a:latin typeface="Arial"/>
              <a:cs typeface="Arial"/>
            </a:endParaRPr>
          </a:p>
          <a:p>
            <a:pPr marL="356870" indent="-344170">
              <a:lnSpc>
                <a:spcPts val="3115"/>
              </a:lnSpc>
              <a:buChar char="•"/>
              <a:tabLst>
                <a:tab pos="356235" algn="l"/>
                <a:tab pos="356870" algn="l"/>
              </a:tabLst>
            </a:pPr>
            <a:r>
              <a:rPr sz="26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StoryJumper</a:t>
            </a:r>
            <a:endParaRPr sz="26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30"/>
              </a:spcBef>
              <a:buChar char="•"/>
              <a:tabLst>
                <a:tab pos="356235" algn="l"/>
                <a:tab pos="356870" algn="l"/>
              </a:tabLst>
            </a:pPr>
            <a:r>
              <a:rPr sz="26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The</a:t>
            </a:r>
            <a:r>
              <a:rPr sz="2600" u="heavy" spc="-2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26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Incipit</a:t>
            </a:r>
            <a:endParaRPr sz="26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30"/>
              </a:spcBef>
              <a:buChar char="•"/>
              <a:tabLst>
                <a:tab pos="356235" algn="l"/>
                <a:tab pos="356870" algn="l"/>
              </a:tabLst>
            </a:pPr>
            <a:r>
              <a:rPr sz="26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5"/>
              </a:rPr>
              <a:t>20lines</a:t>
            </a:r>
            <a:endParaRPr sz="26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30"/>
              </a:spcBef>
              <a:buChar char="•"/>
              <a:tabLst>
                <a:tab pos="356235" algn="l"/>
                <a:tab pos="356870" algn="l"/>
              </a:tabLst>
            </a:pPr>
            <a:r>
              <a:rPr sz="26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6"/>
              </a:rPr>
              <a:t>Boomwriter</a:t>
            </a:r>
            <a:endParaRPr sz="26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30"/>
              </a:spcBef>
              <a:buChar char="•"/>
              <a:tabLst>
                <a:tab pos="356235" algn="l"/>
                <a:tab pos="356870" algn="l"/>
              </a:tabLst>
            </a:pPr>
            <a:r>
              <a:rPr sz="26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7"/>
              </a:rPr>
              <a:t>Piclits</a:t>
            </a:r>
            <a:endParaRPr sz="26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30"/>
              </a:spcBef>
              <a:buChar char="•"/>
              <a:tabLst>
                <a:tab pos="356235" algn="l"/>
                <a:tab pos="356870" algn="l"/>
              </a:tabLst>
            </a:pPr>
            <a:r>
              <a:rPr sz="26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8"/>
              </a:rPr>
              <a:t>Little</a:t>
            </a:r>
            <a:r>
              <a:rPr sz="2600" u="heavy" spc="-3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8"/>
              </a:rPr>
              <a:t> </a:t>
            </a:r>
            <a:r>
              <a:rPr sz="26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8"/>
              </a:rPr>
              <a:t>Bird</a:t>
            </a:r>
            <a:r>
              <a:rPr sz="2600" u="heavy" spc="-3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8"/>
              </a:rPr>
              <a:t> </a:t>
            </a:r>
            <a:r>
              <a:rPr sz="26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8"/>
              </a:rPr>
              <a:t>Tales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7636" y="266251"/>
            <a:ext cx="25044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Storybird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25875" y="1206503"/>
            <a:ext cx="7921625" cy="269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9090" indent="-327025">
              <a:lnSpc>
                <a:spcPct val="100000"/>
              </a:lnSpc>
              <a:spcBef>
                <a:spcPts val="100"/>
              </a:spcBef>
              <a:buChar char="•"/>
              <a:tabLst>
                <a:tab pos="338455" algn="l"/>
                <a:tab pos="339725" algn="l"/>
              </a:tabLst>
            </a:pPr>
            <a:r>
              <a:rPr sz="22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Sito</a:t>
            </a:r>
            <a:r>
              <a:rPr sz="2200" u="heavy" spc="-2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 web</a:t>
            </a:r>
            <a:endParaRPr sz="2200">
              <a:latin typeface="Arial"/>
              <a:cs typeface="Arial"/>
            </a:endParaRPr>
          </a:p>
          <a:p>
            <a:pPr marL="339090" marR="796290" indent="-327025">
              <a:lnSpc>
                <a:spcPts val="2630"/>
              </a:lnSpc>
              <a:spcBef>
                <a:spcPts val="114"/>
              </a:spcBef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Si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possono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creare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facilmente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storie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visive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quali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poesie, </a:t>
            </a:r>
            <a:r>
              <a:rPr sz="2200" dirty="0">
                <a:latin typeface="Arial"/>
                <a:cs typeface="Arial"/>
              </a:rPr>
              <a:t>racconti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veri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propri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libri</a:t>
            </a:r>
            <a:r>
              <a:rPr sz="2200" spc="-10" dirty="0">
                <a:latin typeface="Arial"/>
                <a:cs typeface="Arial"/>
              </a:rPr>
              <a:t> illustrati;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525"/>
              </a:lnSpc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Inversione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del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procedimento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creazione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libro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illustrato:</a:t>
            </a:r>
            <a:endParaRPr sz="2200">
              <a:latin typeface="Arial"/>
              <a:cs typeface="Arial"/>
            </a:endParaRPr>
          </a:p>
          <a:p>
            <a:pPr marL="339090">
              <a:lnSpc>
                <a:spcPts val="2625"/>
              </a:lnSpc>
            </a:pPr>
            <a:r>
              <a:rPr sz="2200" dirty="0">
                <a:latin typeface="Arial"/>
                <a:cs typeface="Arial"/>
              </a:rPr>
              <a:t>si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parte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dalle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immagini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per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arrivare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al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testo;</a:t>
            </a:r>
            <a:endParaRPr sz="2200">
              <a:latin typeface="Arial"/>
              <a:cs typeface="Arial"/>
            </a:endParaRPr>
          </a:p>
          <a:p>
            <a:pPr marL="339090" marR="93345" indent="-327025">
              <a:lnSpc>
                <a:spcPts val="2630"/>
              </a:lnSpc>
              <a:spcBef>
                <a:spcPts val="90"/>
              </a:spcBef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Le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immagini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messe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disposizione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sono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realizzate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diversi </a:t>
            </a:r>
            <a:r>
              <a:rPr sz="2200" dirty="0">
                <a:latin typeface="Arial"/>
                <a:cs typeface="Arial"/>
              </a:rPr>
              <a:t>professionisti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illustrazione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ed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animazione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535"/>
              </a:lnSpc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Sia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tutte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funzionalità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che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l’intero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database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è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gratuito.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7636" y="266251"/>
            <a:ext cx="25044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Storybird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61025" y="1343278"/>
            <a:ext cx="7818755" cy="23653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39090" marR="5080" indent="-327025">
              <a:lnSpc>
                <a:spcPct val="100800"/>
              </a:lnSpc>
              <a:spcBef>
                <a:spcPts val="75"/>
              </a:spcBef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Le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storie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vengono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lette,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votate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commentate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dagli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utenti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del </a:t>
            </a:r>
            <a:r>
              <a:rPr sz="2200" spc="-10" dirty="0">
                <a:latin typeface="Arial"/>
                <a:cs typeface="Arial"/>
              </a:rPr>
              <a:t>sito;</a:t>
            </a:r>
            <a:endParaRPr sz="2200">
              <a:latin typeface="Arial"/>
              <a:cs typeface="Arial"/>
            </a:endParaRPr>
          </a:p>
          <a:p>
            <a:pPr marL="339090" marR="130810" indent="-327025">
              <a:lnSpc>
                <a:spcPts val="2630"/>
              </a:lnSpc>
              <a:spcBef>
                <a:spcPts val="85"/>
              </a:spcBef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A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pagamento,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storie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possono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essere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stampate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come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libri </a:t>
            </a:r>
            <a:r>
              <a:rPr sz="2200" dirty="0">
                <a:latin typeface="Arial"/>
                <a:cs typeface="Arial"/>
              </a:rPr>
              <a:t>illustrati,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scaricate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pdf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trasformate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ebook;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525"/>
              </a:lnSpc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E’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ottimo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strumenti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per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raccogliere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fondi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(</a:t>
            </a:r>
            <a:r>
              <a:rPr sz="2200" b="1" spc="-10" dirty="0">
                <a:latin typeface="Arial"/>
                <a:cs typeface="Arial"/>
              </a:rPr>
              <a:t>Fundraiser</a:t>
            </a:r>
            <a:r>
              <a:rPr sz="2200" spc="-10" dirty="0">
                <a:latin typeface="Arial"/>
                <a:cs typeface="Arial"/>
              </a:rPr>
              <a:t>)</a:t>
            </a:r>
            <a:endParaRPr sz="2200">
              <a:latin typeface="Arial"/>
              <a:cs typeface="Arial"/>
            </a:endParaRPr>
          </a:p>
          <a:p>
            <a:pPr marL="339090" marR="764540">
              <a:lnSpc>
                <a:spcPts val="2630"/>
              </a:lnSpc>
              <a:spcBef>
                <a:spcPts val="85"/>
              </a:spcBef>
            </a:pPr>
            <a:r>
              <a:rPr sz="2200" dirty="0">
                <a:latin typeface="Arial"/>
                <a:cs typeface="Arial"/>
              </a:rPr>
              <a:t>vendendo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opere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realizzate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dagli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alunni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(attualmente </a:t>
            </a:r>
            <a:r>
              <a:rPr sz="2200" dirty="0">
                <a:latin typeface="Arial"/>
                <a:cs typeface="Arial"/>
              </a:rPr>
              <a:t>disponibile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solo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per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gli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Stati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Uniti).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888" y="169001"/>
            <a:ext cx="33108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Storyjumper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61025" y="1017628"/>
            <a:ext cx="7459980" cy="336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9090" indent="-327025">
              <a:lnSpc>
                <a:spcPct val="100000"/>
              </a:lnSpc>
              <a:spcBef>
                <a:spcPts val="100"/>
              </a:spcBef>
              <a:buChar char="•"/>
              <a:tabLst>
                <a:tab pos="338455" algn="l"/>
                <a:tab pos="339725" algn="l"/>
              </a:tabLst>
            </a:pPr>
            <a:r>
              <a:rPr sz="22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Sito</a:t>
            </a:r>
            <a:r>
              <a:rPr sz="2200" u="heavy" spc="-2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 web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630"/>
              </a:lnSpc>
              <a:spcBef>
                <a:spcPts val="20"/>
              </a:spcBef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Simile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Storybird;</a:t>
            </a:r>
            <a:endParaRPr sz="2200">
              <a:latin typeface="Arial"/>
              <a:cs typeface="Arial"/>
            </a:endParaRPr>
          </a:p>
          <a:p>
            <a:pPr marL="339090" marR="36830" indent="-327025">
              <a:lnSpc>
                <a:spcPts val="2630"/>
              </a:lnSpc>
              <a:spcBef>
                <a:spcPts val="85"/>
              </a:spcBef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Consente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creare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libri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illustrati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rivolti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prevalentemente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ai </a:t>
            </a:r>
            <a:r>
              <a:rPr sz="2200" spc="-10" dirty="0">
                <a:latin typeface="Arial"/>
                <a:cs typeface="Arial"/>
              </a:rPr>
              <a:t>bambini;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525"/>
              </a:lnSpc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Disponibilità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template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foto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esempio;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625"/>
              </a:lnSpc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E’</a:t>
            </a:r>
            <a:r>
              <a:rPr sz="2200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possibile</a:t>
            </a:r>
            <a:r>
              <a:rPr sz="2200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caricare</a:t>
            </a:r>
            <a:r>
              <a:rPr sz="2200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immagini</a:t>
            </a:r>
            <a:r>
              <a:rPr sz="2200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personali</a:t>
            </a:r>
            <a:r>
              <a:rPr sz="2200" spc="-10" dirty="0">
                <a:latin typeface="Arial"/>
                <a:cs typeface="Arial"/>
              </a:rPr>
              <a:t>;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625"/>
              </a:lnSpc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I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libri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creati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possono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essere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condivisi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stampati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con</a:t>
            </a:r>
            <a:r>
              <a:rPr sz="2200" spc="-10" dirty="0">
                <a:latin typeface="Arial"/>
                <a:cs typeface="Arial"/>
              </a:rPr>
              <a:t> circa</a:t>
            </a:r>
            <a:endParaRPr sz="2200">
              <a:latin typeface="Arial"/>
              <a:cs typeface="Arial"/>
            </a:endParaRPr>
          </a:p>
          <a:p>
            <a:pPr marL="339090">
              <a:lnSpc>
                <a:spcPts val="2625"/>
              </a:lnSpc>
            </a:pPr>
            <a:r>
              <a:rPr sz="2200" spc="-10" dirty="0">
                <a:latin typeface="Arial"/>
                <a:cs typeface="Arial"/>
              </a:rPr>
              <a:t>$25,00;</a:t>
            </a:r>
            <a:endParaRPr sz="2200">
              <a:latin typeface="Arial"/>
              <a:cs typeface="Arial"/>
            </a:endParaRPr>
          </a:p>
          <a:p>
            <a:pPr marL="339090" marR="1094105" indent="-327025">
              <a:lnSpc>
                <a:spcPts val="2630"/>
              </a:lnSpc>
              <a:spcBef>
                <a:spcPts val="90"/>
              </a:spcBef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Può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essere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utilizzato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anche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per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raccogliere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fondi (</a:t>
            </a:r>
            <a:r>
              <a:rPr sz="2200" b="1" spc="-10" dirty="0">
                <a:latin typeface="Arial"/>
                <a:cs typeface="Arial"/>
              </a:rPr>
              <a:t>Fundraiser</a:t>
            </a:r>
            <a:r>
              <a:rPr sz="2200" spc="-10" dirty="0">
                <a:latin typeface="Arial"/>
                <a:cs typeface="Arial"/>
              </a:rPr>
              <a:t>).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888" y="0"/>
            <a:ext cx="33108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Storyjumper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7875" y="677825"/>
            <a:ext cx="6779451" cy="40185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2548" y="169001"/>
            <a:ext cx="28130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The</a:t>
            </a:r>
            <a:r>
              <a:rPr sz="4400" spc="-45" dirty="0"/>
              <a:t> </a:t>
            </a:r>
            <a:r>
              <a:rPr sz="4400" spc="-10" dirty="0"/>
              <a:t>Incipit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61025" y="1206503"/>
            <a:ext cx="7612380" cy="3032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9090" indent="-327025">
              <a:lnSpc>
                <a:spcPct val="100000"/>
              </a:lnSpc>
              <a:spcBef>
                <a:spcPts val="100"/>
              </a:spcBef>
              <a:buChar char="•"/>
              <a:tabLst>
                <a:tab pos="338455" algn="l"/>
                <a:tab pos="339725" algn="l"/>
              </a:tabLst>
            </a:pPr>
            <a:r>
              <a:rPr sz="22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Sito</a:t>
            </a:r>
            <a:r>
              <a:rPr sz="2200" u="heavy" spc="-2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 web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635"/>
              </a:lnSpc>
              <a:spcBef>
                <a:spcPts val="20"/>
              </a:spcBef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Piattaforma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italiana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con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guide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disponibili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italiano;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625"/>
              </a:lnSpc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Scrittura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racconti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interattivi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online;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625"/>
              </a:lnSpc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Ogni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storia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è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divisa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10</a:t>
            </a:r>
            <a:r>
              <a:rPr sz="2200" spc="-10" dirty="0">
                <a:latin typeface="Arial"/>
                <a:cs typeface="Arial"/>
              </a:rPr>
              <a:t> capitoli;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625"/>
              </a:lnSpc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Gli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autori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scrivono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brevi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storie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con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tre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possibili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diramazioni;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625"/>
              </a:lnSpc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I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lettori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leggono,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votano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l’alternativa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commentano;</a:t>
            </a:r>
            <a:endParaRPr sz="2200">
              <a:latin typeface="Arial"/>
              <a:cs typeface="Arial"/>
            </a:endParaRPr>
          </a:p>
          <a:p>
            <a:pPr marL="339090" marR="529590" indent="-327025">
              <a:lnSpc>
                <a:spcPts val="2630"/>
              </a:lnSpc>
              <a:spcBef>
                <a:spcPts val="85"/>
              </a:spcBef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L’alternativa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scelta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guiderà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l’autore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nel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prosieguo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della </a:t>
            </a:r>
            <a:r>
              <a:rPr sz="2200" dirty="0">
                <a:latin typeface="Arial"/>
                <a:cs typeface="Arial"/>
              </a:rPr>
              <a:t>scrittura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della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storia;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535"/>
              </a:lnSpc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Esiste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una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classifica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delle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storie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pubblicate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votate.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1991" y="245201"/>
            <a:ext cx="192023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20lines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61025" y="1206503"/>
            <a:ext cx="7490459" cy="269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9090" indent="-327025">
              <a:lnSpc>
                <a:spcPct val="100000"/>
              </a:lnSpc>
              <a:spcBef>
                <a:spcPts val="100"/>
              </a:spcBef>
              <a:buChar char="•"/>
              <a:tabLst>
                <a:tab pos="338455" algn="l"/>
                <a:tab pos="339725" algn="l"/>
              </a:tabLst>
            </a:pPr>
            <a:r>
              <a:rPr sz="22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Sito</a:t>
            </a:r>
            <a:r>
              <a:rPr sz="2200" u="heavy" spc="-2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 web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635"/>
              </a:lnSpc>
              <a:spcBef>
                <a:spcPts val="20"/>
              </a:spcBef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Sito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scrittura</a:t>
            </a:r>
            <a:r>
              <a:rPr sz="2200" spc="-10" dirty="0">
                <a:latin typeface="Arial"/>
                <a:cs typeface="Arial"/>
              </a:rPr>
              <a:t> collaborativa;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625"/>
              </a:lnSpc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Le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storie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sono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lunghe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massimo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240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righe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(3400</a:t>
            </a:r>
            <a:r>
              <a:rPr sz="2200" spc="-10" dirty="0">
                <a:latin typeface="Arial"/>
                <a:cs typeface="Arial"/>
              </a:rPr>
              <a:t> parole);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625"/>
              </a:lnSpc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Storie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leggere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soli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5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minuti;</a:t>
            </a:r>
            <a:endParaRPr sz="2200">
              <a:latin typeface="Arial"/>
              <a:cs typeface="Arial"/>
            </a:endParaRPr>
          </a:p>
          <a:p>
            <a:pPr marL="339090" marR="5080" indent="-327025">
              <a:lnSpc>
                <a:spcPts val="2630"/>
              </a:lnSpc>
              <a:spcBef>
                <a:spcPts val="85"/>
              </a:spcBef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Ogni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utente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può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scrivere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una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propria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storia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contribuire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a </a:t>
            </a:r>
            <a:r>
              <a:rPr sz="2200" dirty="0">
                <a:latin typeface="Arial"/>
                <a:cs typeface="Arial"/>
              </a:rPr>
              <a:t>realizzarne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una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insieme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ad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altri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scrivendo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20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righe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in </a:t>
            </a:r>
            <a:r>
              <a:rPr sz="2200" dirty="0">
                <a:latin typeface="Arial"/>
                <a:cs typeface="Arial"/>
              </a:rPr>
              <a:t>massimo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20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giorni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</a:t>
            </a:r>
            <a:r>
              <a:rPr sz="2200" b="1" dirty="0">
                <a:latin typeface="Arial"/>
                <a:cs typeface="Arial"/>
              </a:rPr>
              <a:t>corporate</a:t>
            </a:r>
            <a:r>
              <a:rPr sz="2200" b="1" spc="-2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storytelling</a:t>
            </a:r>
            <a:r>
              <a:rPr sz="2200" spc="-10" dirty="0">
                <a:latin typeface="Arial"/>
                <a:cs typeface="Arial"/>
              </a:rPr>
              <a:t>);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530"/>
              </a:lnSpc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Le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storie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possono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essere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commentate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condivise.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1991" y="0"/>
            <a:ext cx="192023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20lines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0587" y="720399"/>
            <a:ext cx="7682825" cy="40052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3245" marR="5080" indent="-1122680">
              <a:lnSpc>
                <a:spcPct val="100000"/>
              </a:lnSpc>
              <a:spcBef>
                <a:spcPts val="100"/>
              </a:spcBef>
            </a:pPr>
            <a:r>
              <a:rPr dirty="0"/>
              <a:t>Storie</a:t>
            </a:r>
            <a:r>
              <a:rPr spc="-65" dirty="0"/>
              <a:t> </a:t>
            </a:r>
            <a:r>
              <a:rPr dirty="0"/>
              <a:t>a</a:t>
            </a:r>
            <a:r>
              <a:rPr spc="-45" dirty="0"/>
              <a:t> </a:t>
            </a:r>
            <a:r>
              <a:rPr dirty="0"/>
              <a:t>fumetti</a:t>
            </a:r>
            <a:r>
              <a:rPr spc="-45" dirty="0"/>
              <a:t> </a:t>
            </a:r>
            <a:r>
              <a:rPr spc="-50" dirty="0"/>
              <a:t>e </a:t>
            </a:r>
            <a:r>
              <a:rPr spc="-10" dirty="0"/>
              <a:t>animazioni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186" y="266251"/>
            <a:ext cx="31292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Boomwriter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61025" y="1206503"/>
            <a:ext cx="7814945" cy="3032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9090" indent="-327025">
              <a:lnSpc>
                <a:spcPct val="100000"/>
              </a:lnSpc>
              <a:spcBef>
                <a:spcPts val="100"/>
              </a:spcBef>
              <a:buChar char="•"/>
              <a:tabLst>
                <a:tab pos="338455" algn="l"/>
                <a:tab pos="339725" algn="l"/>
              </a:tabLst>
            </a:pPr>
            <a:r>
              <a:rPr sz="22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Sito</a:t>
            </a:r>
            <a:r>
              <a:rPr sz="2200" u="heavy" spc="-2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 web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635"/>
              </a:lnSpc>
              <a:spcBef>
                <a:spcPts val="20"/>
              </a:spcBef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Interfaccia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semplice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intuitiva,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adatto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per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bambini;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625"/>
              </a:lnSpc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L’insegnante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si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iscrive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crea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gli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account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per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gli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studenti;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625"/>
              </a:lnSpc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L’insegnante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scrive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l’incipit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ogni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alunno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il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proprio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seguito;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625"/>
              </a:lnSpc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Ci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sono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tante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sequenze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quanti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sono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gli</a:t>
            </a:r>
            <a:r>
              <a:rPr sz="2200" spc="-10" dirty="0">
                <a:latin typeface="Arial"/>
                <a:cs typeface="Arial"/>
              </a:rPr>
              <a:t> studenti;</a:t>
            </a:r>
            <a:endParaRPr sz="2200">
              <a:latin typeface="Arial"/>
              <a:cs typeface="Arial"/>
            </a:endParaRPr>
          </a:p>
          <a:p>
            <a:pPr marL="339090" marR="1087755" indent="-327025">
              <a:lnSpc>
                <a:spcPts val="2630"/>
              </a:lnSpc>
              <a:spcBef>
                <a:spcPts val="85"/>
              </a:spcBef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L’insegnante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può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monitorare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il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lavoro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degli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studenti, </a:t>
            </a:r>
            <a:r>
              <a:rPr sz="2200" dirty="0">
                <a:latin typeface="Arial"/>
                <a:cs typeface="Arial"/>
              </a:rPr>
              <a:t>correggerlo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rifiutarlo;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525"/>
              </a:lnSpc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Alla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fine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si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votano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le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sequenze,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la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migliore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viene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adottata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il</a:t>
            </a:r>
            <a:endParaRPr sz="2200">
              <a:latin typeface="Arial"/>
              <a:cs typeface="Arial"/>
            </a:endParaRPr>
          </a:p>
          <a:p>
            <a:pPr marL="339090">
              <a:lnSpc>
                <a:spcPts val="2635"/>
              </a:lnSpc>
            </a:pPr>
            <a:r>
              <a:rPr sz="2200" dirty="0">
                <a:latin typeface="Arial"/>
                <a:cs typeface="Arial"/>
              </a:rPr>
              <a:t>lavoro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prosegue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creando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ulteriori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sequenze.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186" y="266251"/>
            <a:ext cx="31292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Boomwriter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61025" y="1104403"/>
            <a:ext cx="6699884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9090" indent="-327025">
              <a:lnSpc>
                <a:spcPct val="100000"/>
              </a:lnSpc>
              <a:spcBef>
                <a:spcPts val="100"/>
              </a:spcBef>
              <a:buChar char="•"/>
              <a:tabLst>
                <a:tab pos="338455" algn="l"/>
                <a:tab pos="339725" algn="l"/>
              </a:tabLst>
            </a:pPr>
            <a:r>
              <a:rPr sz="22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Guida</a:t>
            </a:r>
            <a:r>
              <a:rPr sz="2200" u="heavy" spc="-2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2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per</a:t>
            </a:r>
            <a:r>
              <a:rPr sz="2200" u="heavy" spc="-2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2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i</a:t>
            </a:r>
            <a:r>
              <a:rPr sz="2200" u="heavy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2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docenti</a:t>
            </a:r>
            <a:r>
              <a:rPr sz="2200" u="heavy" spc="-2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2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in</a:t>
            </a:r>
            <a:r>
              <a:rPr sz="2200" u="heavy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2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inglese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630"/>
              </a:lnSpc>
              <a:spcBef>
                <a:spcPts val="20"/>
              </a:spcBef>
              <a:buChar char="•"/>
              <a:tabLst>
                <a:tab pos="338455" algn="l"/>
                <a:tab pos="339725" algn="l"/>
              </a:tabLst>
            </a:pPr>
            <a:r>
              <a:rPr sz="22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Guida</a:t>
            </a:r>
            <a:r>
              <a:rPr sz="2200" u="heavy" spc="-3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2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per</a:t>
            </a:r>
            <a:r>
              <a:rPr sz="2200" u="heavy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2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gli</a:t>
            </a:r>
            <a:r>
              <a:rPr sz="2200" u="heavy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2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studenti</a:t>
            </a:r>
            <a:r>
              <a:rPr sz="2200" u="heavy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2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in</a:t>
            </a:r>
            <a:r>
              <a:rPr sz="22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 inglese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635"/>
              </a:lnSpc>
              <a:buChar char="•"/>
              <a:tabLst>
                <a:tab pos="338455" algn="l"/>
                <a:tab pos="339725" algn="l"/>
              </a:tabLst>
            </a:pPr>
            <a:r>
              <a:rPr sz="22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L’esperienza</a:t>
            </a:r>
            <a:r>
              <a:rPr sz="2200" u="heavy" spc="-4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22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di</a:t>
            </a:r>
            <a:r>
              <a:rPr sz="2200" u="heavy" spc="-2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22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un</a:t>
            </a:r>
            <a:r>
              <a:rPr sz="2200" u="heavy" spc="-2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22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insegnante</a:t>
            </a:r>
            <a:r>
              <a:rPr sz="2200" u="heavy" spc="-2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22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con</a:t>
            </a:r>
            <a:r>
              <a:rPr sz="2200" u="heavy" spc="-2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22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la</a:t>
            </a:r>
            <a:r>
              <a:rPr sz="2200" u="heavy" spc="-2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22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proprio</a:t>
            </a:r>
            <a:r>
              <a:rPr sz="2200" u="heavy" spc="-2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22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classe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3825" y="2496875"/>
            <a:ext cx="5123149" cy="197247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78610" marR="5080" indent="-1418590">
              <a:lnSpc>
                <a:spcPct val="100000"/>
              </a:lnSpc>
              <a:spcBef>
                <a:spcPts val="100"/>
              </a:spcBef>
            </a:pPr>
            <a:r>
              <a:rPr dirty="0"/>
              <a:t>Storie</a:t>
            </a:r>
            <a:r>
              <a:rPr spc="-65" dirty="0"/>
              <a:t> </a:t>
            </a:r>
            <a:r>
              <a:rPr dirty="0"/>
              <a:t>con</a:t>
            </a:r>
            <a:r>
              <a:rPr spc="-50" dirty="0"/>
              <a:t> </a:t>
            </a:r>
            <a:r>
              <a:rPr spc="-20" dirty="0"/>
              <a:t>immagini </a:t>
            </a:r>
            <a:r>
              <a:rPr dirty="0"/>
              <a:t>testi</a:t>
            </a:r>
            <a:r>
              <a:rPr spc="-30" dirty="0"/>
              <a:t> </a:t>
            </a:r>
            <a:r>
              <a:rPr dirty="0"/>
              <a:t>e</a:t>
            </a:r>
            <a:r>
              <a:rPr spc="-20" dirty="0"/>
              <a:t> </a:t>
            </a:r>
            <a:r>
              <a:rPr spc="-10" dirty="0"/>
              <a:t>audio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3755" y="230215"/>
            <a:ext cx="73018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Storie</a:t>
            </a:r>
            <a:r>
              <a:rPr sz="3600" spc="-50" dirty="0"/>
              <a:t> </a:t>
            </a:r>
            <a:r>
              <a:rPr sz="3600" dirty="0"/>
              <a:t>con</a:t>
            </a:r>
            <a:r>
              <a:rPr sz="3600" spc="-35" dirty="0"/>
              <a:t> </a:t>
            </a:r>
            <a:r>
              <a:rPr sz="3600" dirty="0"/>
              <a:t>immagini,</a:t>
            </a:r>
            <a:r>
              <a:rPr sz="3600" spc="-45" dirty="0"/>
              <a:t> </a:t>
            </a:r>
            <a:r>
              <a:rPr sz="3600" dirty="0"/>
              <a:t>testi</a:t>
            </a:r>
            <a:r>
              <a:rPr sz="3600" spc="-35" dirty="0"/>
              <a:t> </a:t>
            </a:r>
            <a:r>
              <a:rPr sz="3600" dirty="0"/>
              <a:t>e</a:t>
            </a:r>
            <a:r>
              <a:rPr sz="3600" spc="-35" dirty="0"/>
              <a:t> </a:t>
            </a:r>
            <a:r>
              <a:rPr sz="3600" spc="-10" dirty="0"/>
              <a:t>audio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61025" y="1206503"/>
            <a:ext cx="7770495" cy="269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9090" marR="53975" indent="-327025">
              <a:lnSpc>
                <a:spcPct val="99900"/>
              </a:lnSpc>
              <a:spcBef>
                <a:spcPts val="100"/>
              </a:spcBef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Permettono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scrivere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facilmente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delle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storie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con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testi, </a:t>
            </a:r>
            <a:r>
              <a:rPr sz="2200" dirty="0">
                <a:latin typeface="Arial"/>
                <a:cs typeface="Arial"/>
              </a:rPr>
              <a:t>immagini,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filmati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audio,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anche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chi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non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ha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conoscenze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di </a:t>
            </a:r>
            <a:r>
              <a:rPr sz="2200" dirty="0">
                <a:latin typeface="Arial"/>
                <a:cs typeface="Arial"/>
              </a:rPr>
              <a:t>progettazione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grafica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e/o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non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ha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padronanza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editor</a:t>
            </a:r>
            <a:r>
              <a:rPr sz="2200" spc="-25" dirty="0">
                <a:latin typeface="Arial"/>
                <a:cs typeface="Arial"/>
              </a:rPr>
              <a:t> più </a:t>
            </a:r>
            <a:r>
              <a:rPr sz="2200" spc="-10" dirty="0">
                <a:latin typeface="Arial"/>
                <a:cs typeface="Arial"/>
              </a:rPr>
              <a:t>complessi.</a:t>
            </a:r>
            <a:endParaRPr sz="2200">
              <a:latin typeface="Arial"/>
              <a:cs typeface="Arial"/>
            </a:endParaRPr>
          </a:p>
          <a:p>
            <a:pPr marL="339090" marR="268605" indent="-327025">
              <a:lnSpc>
                <a:spcPts val="2630"/>
              </a:lnSpc>
              <a:spcBef>
                <a:spcPts val="80"/>
              </a:spcBef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Le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piattaforme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utilizzano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per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comporre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storie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linguaggi </a:t>
            </a:r>
            <a:r>
              <a:rPr sz="2200" dirty="0">
                <a:latin typeface="Arial"/>
                <a:cs typeface="Arial"/>
              </a:rPr>
              <a:t>HTML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CSS;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525"/>
              </a:lnSpc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Le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storie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realizzate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possono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essere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facilmente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pubblicate</a:t>
            </a:r>
            <a:endParaRPr sz="2200">
              <a:latin typeface="Arial"/>
              <a:cs typeface="Arial"/>
            </a:endParaRPr>
          </a:p>
          <a:p>
            <a:pPr marL="339090">
              <a:lnSpc>
                <a:spcPts val="2635"/>
              </a:lnSpc>
            </a:pPr>
            <a:r>
              <a:rPr sz="2200" dirty="0">
                <a:latin typeface="Arial"/>
                <a:cs typeface="Arial"/>
              </a:rPr>
              <a:t>all’interno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delle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stesse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piattaforme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web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nei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social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network.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308" y="378135"/>
            <a:ext cx="84188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/>
              <a:t>Creazione</a:t>
            </a:r>
            <a:r>
              <a:rPr sz="3000" spc="-25" dirty="0"/>
              <a:t> </a:t>
            </a:r>
            <a:r>
              <a:rPr sz="3000" dirty="0"/>
              <a:t>di</a:t>
            </a:r>
            <a:r>
              <a:rPr sz="3000" spc="-25" dirty="0"/>
              <a:t> </a:t>
            </a:r>
            <a:r>
              <a:rPr sz="3000" dirty="0"/>
              <a:t>storie</a:t>
            </a:r>
            <a:r>
              <a:rPr sz="3000" spc="-25" dirty="0"/>
              <a:t> </a:t>
            </a:r>
            <a:r>
              <a:rPr sz="3000" dirty="0"/>
              <a:t>con</a:t>
            </a:r>
            <a:r>
              <a:rPr sz="3000" spc="-20" dirty="0"/>
              <a:t> </a:t>
            </a:r>
            <a:r>
              <a:rPr sz="3000" dirty="0"/>
              <a:t>immagini,</a:t>
            </a:r>
            <a:r>
              <a:rPr sz="3000" spc="-30" dirty="0"/>
              <a:t> </a:t>
            </a:r>
            <a:r>
              <a:rPr sz="3000" dirty="0"/>
              <a:t>testi</a:t>
            </a:r>
            <a:r>
              <a:rPr sz="3000" spc="-20" dirty="0"/>
              <a:t> </a:t>
            </a:r>
            <a:r>
              <a:rPr sz="3000" dirty="0"/>
              <a:t>e</a:t>
            </a:r>
            <a:r>
              <a:rPr sz="3000" spc="-20" dirty="0"/>
              <a:t> </a:t>
            </a:r>
            <a:r>
              <a:rPr sz="3000" spc="-10" dirty="0"/>
              <a:t>audio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599142" y="1044135"/>
            <a:ext cx="2377440" cy="3333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1310" indent="-309245">
              <a:lnSpc>
                <a:spcPts val="2150"/>
              </a:lnSpc>
              <a:spcBef>
                <a:spcPts val="100"/>
              </a:spcBef>
              <a:buChar char="•"/>
              <a:tabLst>
                <a:tab pos="320675" algn="l"/>
                <a:tab pos="321945" algn="l"/>
              </a:tabLst>
            </a:pPr>
            <a:r>
              <a:rPr sz="18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Atavist</a:t>
            </a:r>
            <a:endParaRPr sz="1800">
              <a:latin typeface="Arial"/>
              <a:cs typeface="Arial"/>
            </a:endParaRPr>
          </a:p>
          <a:p>
            <a:pPr marL="321310" indent="-309245">
              <a:lnSpc>
                <a:spcPts val="2150"/>
              </a:lnSpc>
              <a:buChar char="•"/>
              <a:tabLst>
                <a:tab pos="320675" algn="l"/>
                <a:tab pos="321945" algn="l"/>
              </a:tabLst>
            </a:pPr>
            <a:r>
              <a:rPr sz="18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Racontr</a:t>
            </a:r>
            <a:endParaRPr sz="1800">
              <a:latin typeface="Arial"/>
              <a:cs typeface="Arial"/>
            </a:endParaRPr>
          </a:p>
          <a:p>
            <a:pPr marL="321310" indent="-309245">
              <a:lnSpc>
                <a:spcPct val="100000"/>
              </a:lnSpc>
              <a:spcBef>
                <a:spcPts val="15"/>
              </a:spcBef>
              <a:buChar char="•"/>
              <a:tabLst>
                <a:tab pos="320675" algn="l"/>
                <a:tab pos="321945" algn="l"/>
              </a:tabLst>
            </a:pPr>
            <a:r>
              <a:rPr sz="18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Intertwine</a:t>
            </a:r>
            <a:endParaRPr sz="1800">
              <a:latin typeface="Arial"/>
              <a:cs typeface="Arial"/>
            </a:endParaRPr>
          </a:p>
          <a:p>
            <a:pPr marL="321310" indent="-309245">
              <a:lnSpc>
                <a:spcPct val="100000"/>
              </a:lnSpc>
              <a:spcBef>
                <a:spcPts val="15"/>
              </a:spcBef>
              <a:buChar char="•"/>
              <a:tabLst>
                <a:tab pos="320675" algn="l"/>
                <a:tab pos="321945" algn="l"/>
              </a:tabLst>
            </a:pPr>
            <a:r>
              <a:rPr sz="18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Shorthand</a:t>
            </a:r>
            <a:endParaRPr sz="1800">
              <a:latin typeface="Arial"/>
              <a:cs typeface="Arial"/>
            </a:endParaRPr>
          </a:p>
          <a:p>
            <a:pPr marL="321310" indent="-309245">
              <a:lnSpc>
                <a:spcPct val="100000"/>
              </a:lnSpc>
              <a:spcBef>
                <a:spcPts val="15"/>
              </a:spcBef>
              <a:buChar char="•"/>
              <a:tabLst>
                <a:tab pos="320675" algn="l"/>
                <a:tab pos="321945" algn="l"/>
              </a:tabLst>
            </a:pPr>
            <a:r>
              <a:rPr sz="18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5"/>
              </a:rPr>
              <a:t>PhotoSnack</a:t>
            </a:r>
            <a:endParaRPr sz="1800">
              <a:latin typeface="Arial"/>
              <a:cs typeface="Arial"/>
            </a:endParaRPr>
          </a:p>
          <a:p>
            <a:pPr marL="321310" indent="-309245">
              <a:lnSpc>
                <a:spcPct val="100000"/>
              </a:lnSpc>
              <a:spcBef>
                <a:spcPts val="15"/>
              </a:spcBef>
              <a:buChar char="•"/>
              <a:tabLst>
                <a:tab pos="320675" algn="l"/>
                <a:tab pos="321945" algn="l"/>
              </a:tabLst>
            </a:pPr>
            <a:r>
              <a:rPr sz="18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6"/>
              </a:rPr>
              <a:t>Voicethread</a:t>
            </a:r>
            <a:endParaRPr sz="1800">
              <a:latin typeface="Arial"/>
              <a:cs typeface="Arial"/>
            </a:endParaRPr>
          </a:p>
          <a:p>
            <a:pPr marL="321310" indent="-309245">
              <a:lnSpc>
                <a:spcPct val="100000"/>
              </a:lnSpc>
              <a:spcBef>
                <a:spcPts val="15"/>
              </a:spcBef>
              <a:buChar char="•"/>
              <a:tabLst>
                <a:tab pos="320675" algn="l"/>
                <a:tab pos="321945" algn="l"/>
              </a:tabLst>
            </a:pPr>
            <a:r>
              <a:rPr sz="18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7"/>
              </a:rPr>
              <a:t>1001storia</a:t>
            </a:r>
            <a:endParaRPr sz="1800">
              <a:latin typeface="Arial"/>
              <a:cs typeface="Arial"/>
            </a:endParaRPr>
          </a:p>
          <a:p>
            <a:pPr marL="321310" indent="-309245">
              <a:lnSpc>
                <a:spcPct val="100000"/>
              </a:lnSpc>
              <a:spcBef>
                <a:spcPts val="15"/>
              </a:spcBef>
              <a:buChar char="•"/>
              <a:tabLst>
                <a:tab pos="320675" algn="l"/>
                <a:tab pos="321945" algn="l"/>
              </a:tabLst>
            </a:pPr>
            <a:r>
              <a:rPr sz="18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8"/>
              </a:rPr>
              <a:t>UtellStory</a:t>
            </a:r>
            <a:endParaRPr sz="1800">
              <a:latin typeface="Arial"/>
              <a:cs typeface="Arial"/>
            </a:endParaRPr>
          </a:p>
          <a:p>
            <a:pPr marL="321310" indent="-309245">
              <a:lnSpc>
                <a:spcPct val="100000"/>
              </a:lnSpc>
              <a:spcBef>
                <a:spcPts val="15"/>
              </a:spcBef>
              <a:buChar char="•"/>
              <a:tabLst>
                <a:tab pos="320675" algn="l"/>
                <a:tab pos="321945" algn="l"/>
              </a:tabLst>
            </a:pPr>
            <a:r>
              <a:rPr sz="18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9"/>
              </a:rPr>
              <a:t>Storybuilder</a:t>
            </a:r>
            <a:endParaRPr sz="1800">
              <a:latin typeface="Arial"/>
              <a:cs typeface="Arial"/>
            </a:endParaRPr>
          </a:p>
          <a:p>
            <a:pPr marL="321310" indent="-309245">
              <a:lnSpc>
                <a:spcPct val="100000"/>
              </a:lnSpc>
              <a:spcBef>
                <a:spcPts val="15"/>
              </a:spcBef>
              <a:buChar char="•"/>
              <a:tabLst>
                <a:tab pos="320675" algn="l"/>
                <a:tab pos="321945" algn="l"/>
              </a:tabLst>
            </a:pPr>
            <a:r>
              <a:rPr sz="18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10"/>
              </a:rPr>
              <a:t>Blendspace</a:t>
            </a:r>
            <a:endParaRPr sz="1800">
              <a:latin typeface="Arial"/>
              <a:cs typeface="Arial"/>
            </a:endParaRPr>
          </a:p>
          <a:p>
            <a:pPr marL="321310" indent="-309245">
              <a:lnSpc>
                <a:spcPct val="100000"/>
              </a:lnSpc>
              <a:spcBef>
                <a:spcPts val="15"/>
              </a:spcBef>
              <a:buChar char="•"/>
              <a:tabLst>
                <a:tab pos="320675" algn="l"/>
                <a:tab pos="321945" algn="l"/>
              </a:tabLst>
            </a:pPr>
            <a:r>
              <a:rPr sz="18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11"/>
              </a:rPr>
              <a:t>Google</a:t>
            </a:r>
            <a:r>
              <a:rPr sz="1800" u="heavy" spc="-2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11"/>
              </a:rPr>
              <a:t> </a:t>
            </a:r>
            <a:r>
              <a:rPr sz="18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11"/>
              </a:rPr>
              <a:t>story</a:t>
            </a:r>
            <a:r>
              <a:rPr sz="1800" u="heavy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11"/>
              </a:rPr>
              <a:t> </a:t>
            </a:r>
            <a:r>
              <a:rPr sz="18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11"/>
              </a:rPr>
              <a:t>builder</a:t>
            </a:r>
            <a:endParaRPr sz="1800">
              <a:latin typeface="Arial"/>
              <a:cs typeface="Arial"/>
            </a:endParaRPr>
          </a:p>
          <a:p>
            <a:pPr marL="321310" indent="-309245">
              <a:lnSpc>
                <a:spcPct val="100000"/>
              </a:lnSpc>
              <a:spcBef>
                <a:spcPts val="15"/>
              </a:spcBef>
              <a:buChar char="•"/>
              <a:tabLst>
                <a:tab pos="320675" algn="l"/>
                <a:tab pos="321945" algn="l"/>
              </a:tabLst>
            </a:pPr>
            <a:r>
              <a:rPr sz="18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12"/>
              </a:rPr>
              <a:t>The</a:t>
            </a:r>
            <a:r>
              <a:rPr sz="1800" u="heavy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12"/>
              </a:rPr>
              <a:t> </a:t>
            </a:r>
            <a:r>
              <a:rPr sz="18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12"/>
              </a:rPr>
              <a:t>matic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7813" y="169001"/>
            <a:ext cx="188848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Atavist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61025" y="1206503"/>
            <a:ext cx="7722870" cy="203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9090" indent="-327025">
              <a:lnSpc>
                <a:spcPct val="100000"/>
              </a:lnSpc>
              <a:spcBef>
                <a:spcPts val="100"/>
              </a:spcBef>
              <a:buChar char="•"/>
              <a:tabLst>
                <a:tab pos="338455" algn="l"/>
                <a:tab pos="339725" algn="l"/>
              </a:tabLst>
            </a:pPr>
            <a:r>
              <a:rPr sz="22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Sito</a:t>
            </a:r>
            <a:r>
              <a:rPr sz="2200" u="heavy" spc="-2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 web</a:t>
            </a:r>
            <a:endParaRPr sz="2200">
              <a:latin typeface="Arial"/>
              <a:cs typeface="Arial"/>
            </a:endParaRPr>
          </a:p>
          <a:p>
            <a:pPr marL="339090" marR="158750" indent="-327025">
              <a:lnSpc>
                <a:spcPts val="2630"/>
              </a:lnSpc>
              <a:spcBef>
                <a:spcPts val="114"/>
              </a:spcBef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Si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possono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realizzare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storie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attingendo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materiali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diversi </a:t>
            </a:r>
            <a:r>
              <a:rPr sz="2200" dirty="0">
                <a:latin typeface="Arial"/>
                <a:cs typeface="Arial"/>
              </a:rPr>
              <a:t>media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trascinando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contenuti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nella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schermata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</a:t>
            </a:r>
            <a:r>
              <a:rPr sz="2200" spc="-10" dirty="0">
                <a:latin typeface="Arial"/>
                <a:cs typeface="Arial"/>
              </a:rPr>
              <a:t> lavoro;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525"/>
              </a:lnSpc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La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storia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può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essere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definita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nell’aspetto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grafico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nel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tema;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625"/>
              </a:lnSpc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Sono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disponibili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diverse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versione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free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pagamento.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635"/>
              </a:lnSpc>
              <a:buChar char="•"/>
              <a:tabLst>
                <a:tab pos="338455" algn="l"/>
                <a:tab pos="339725" algn="l"/>
              </a:tabLst>
            </a:pPr>
            <a:r>
              <a:rPr sz="22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Esempio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3824" y="169001"/>
            <a:ext cx="21361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Racontr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61025" y="1206503"/>
            <a:ext cx="7504430" cy="269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9090" indent="-327025">
              <a:lnSpc>
                <a:spcPct val="100000"/>
              </a:lnSpc>
              <a:spcBef>
                <a:spcPts val="100"/>
              </a:spcBef>
              <a:buChar char="•"/>
              <a:tabLst>
                <a:tab pos="338455" algn="l"/>
                <a:tab pos="339725" algn="l"/>
              </a:tabLst>
            </a:pPr>
            <a:r>
              <a:rPr sz="22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Sito</a:t>
            </a:r>
            <a:r>
              <a:rPr sz="2200" u="heavy" spc="-2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 web</a:t>
            </a:r>
            <a:endParaRPr sz="2200">
              <a:latin typeface="Arial"/>
              <a:cs typeface="Arial"/>
            </a:endParaRPr>
          </a:p>
          <a:p>
            <a:pPr marL="339090" marR="690880" indent="-327025">
              <a:lnSpc>
                <a:spcPts val="2630"/>
              </a:lnSpc>
              <a:spcBef>
                <a:spcPts val="114"/>
              </a:spcBef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Permette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realizzare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storie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con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testi,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video,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suoni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e </a:t>
            </a:r>
            <a:r>
              <a:rPr sz="2200" dirty="0">
                <a:latin typeface="Arial"/>
                <a:cs typeface="Arial"/>
              </a:rPr>
              <a:t>animazioni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multimediali;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525"/>
              </a:lnSpc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Elevata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capacità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unire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diversi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tipi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contenuti;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625"/>
              </a:lnSpc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Le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storie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possono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essere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condivise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sui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social</a:t>
            </a:r>
            <a:r>
              <a:rPr sz="2200" spc="-10" dirty="0">
                <a:latin typeface="Arial"/>
                <a:cs typeface="Arial"/>
              </a:rPr>
              <a:t> network.</a:t>
            </a:r>
            <a:endParaRPr sz="2200">
              <a:latin typeface="Arial"/>
              <a:cs typeface="Arial"/>
            </a:endParaRPr>
          </a:p>
          <a:p>
            <a:pPr marL="339090" marR="5080" indent="-327025">
              <a:lnSpc>
                <a:spcPts val="2630"/>
              </a:lnSpc>
              <a:spcBef>
                <a:spcPts val="90"/>
              </a:spcBef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Per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pubblicare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esportare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progetto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occorre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acquistare </a:t>
            </a:r>
            <a:r>
              <a:rPr sz="2200" dirty="0">
                <a:latin typeface="Arial"/>
                <a:cs typeface="Arial"/>
              </a:rPr>
              <a:t>dei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crediti.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535"/>
              </a:lnSpc>
              <a:buChar char="•"/>
              <a:tabLst>
                <a:tab pos="338455" algn="l"/>
                <a:tab pos="339725" algn="l"/>
              </a:tabLst>
            </a:pPr>
            <a:r>
              <a:rPr sz="22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Esempio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3050" y="114976"/>
            <a:ext cx="24745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Interwine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76725" y="1017628"/>
            <a:ext cx="8362950" cy="269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9090" indent="-327025">
              <a:lnSpc>
                <a:spcPct val="100000"/>
              </a:lnSpc>
              <a:spcBef>
                <a:spcPts val="100"/>
              </a:spcBef>
              <a:buChar char="•"/>
              <a:tabLst>
                <a:tab pos="338455" algn="l"/>
                <a:tab pos="339725" algn="l"/>
              </a:tabLst>
            </a:pPr>
            <a:r>
              <a:rPr sz="22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Sito</a:t>
            </a:r>
            <a:r>
              <a:rPr sz="2200" u="heavy" spc="-2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 web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630"/>
              </a:lnSpc>
              <a:spcBef>
                <a:spcPts val="20"/>
              </a:spcBef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Piattaforma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italiana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(startup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innovativa);</a:t>
            </a:r>
            <a:endParaRPr sz="2200">
              <a:latin typeface="Arial"/>
              <a:cs typeface="Arial"/>
            </a:endParaRPr>
          </a:p>
          <a:p>
            <a:pPr marL="339090" marR="456565" indent="-327025">
              <a:lnSpc>
                <a:spcPts val="2630"/>
              </a:lnSpc>
              <a:spcBef>
                <a:spcPts val="85"/>
              </a:spcBef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Obiettivo: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realizzare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nuovo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prodotto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d’intrattenimento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che </a:t>
            </a:r>
            <a:r>
              <a:rPr sz="2200" dirty="0">
                <a:latin typeface="Arial"/>
                <a:cs typeface="Arial"/>
              </a:rPr>
              <a:t>unisca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caratteristiche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classiche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dei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libri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alla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comunicazione </a:t>
            </a:r>
            <a:r>
              <a:rPr sz="2200" dirty="0">
                <a:latin typeface="Arial"/>
                <a:cs typeface="Arial"/>
              </a:rPr>
              <a:t>digitale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ai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social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network;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520"/>
              </a:lnSpc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Possibilità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raccontare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storie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singole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collaborative</a:t>
            </a:r>
            <a:r>
              <a:rPr sz="2200" spc="-10" dirty="0">
                <a:latin typeface="Arial"/>
                <a:cs typeface="Arial"/>
              </a:rPr>
              <a:t> (</a:t>
            </a:r>
            <a:r>
              <a:rPr sz="2200" b="1" spc="-10" dirty="0">
                <a:latin typeface="Arial"/>
                <a:cs typeface="Arial"/>
              </a:rPr>
              <a:t>corporate</a:t>
            </a:r>
            <a:endParaRPr sz="2200">
              <a:latin typeface="Arial"/>
              <a:cs typeface="Arial"/>
            </a:endParaRPr>
          </a:p>
          <a:p>
            <a:pPr marR="224790" algn="r">
              <a:lnSpc>
                <a:spcPts val="2625"/>
              </a:lnSpc>
            </a:pPr>
            <a:r>
              <a:rPr sz="2200" b="1" dirty="0">
                <a:latin typeface="Arial"/>
                <a:cs typeface="Arial"/>
              </a:rPr>
              <a:t>storytelling</a:t>
            </a:r>
            <a:r>
              <a:rPr sz="2200" dirty="0">
                <a:latin typeface="Arial"/>
                <a:cs typeface="Arial"/>
              </a:rPr>
              <a:t>),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si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possono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infatti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continuare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storie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scritte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altri;</a:t>
            </a:r>
            <a:endParaRPr sz="2200">
              <a:latin typeface="Arial"/>
              <a:cs typeface="Arial"/>
            </a:endParaRPr>
          </a:p>
          <a:p>
            <a:pPr marL="325755" marR="243840" indent="-325755" algn="r">
              <a:lnSpc>
                <a:spcPts val="2635"/>
              </a:lnSpc>
              <a:buClr>
                <a:srgbClr val="009999"/>
              </a:buClr>
              <a:buChar char="•"/>
              <a:tabLst>
                <a:tab pos="3257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Nelle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storie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possono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essere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inseriti: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testi,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video,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immagini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20" dirty="0">
                <a:latin typeface="Arial"/>
                <a:cs typeface="Arial"/>
              </a:rPr>
              <a:t> gif.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7312" y="70500"/>
            <a:ext cx="7209375" cy="454317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2684" y="169001"/>
            <a:ext cx="28143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Shorthand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61025" y="1206503"/>
            <a:ext cx="7910195" cy="2365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9090" indent="-327025">
              <a:lnSpc>
                <a:spcPct val="100000"/>
              </a:lnSpc>
              <a:spcBef>
                <a:spcPts val="100"/>
              </a:spcBef>
              <a:buChar char="•"/>
              <a:tabLst>
                <a:tab pos="338455" algn="l"/>
                <a:tab pos="339725" algn="l"/>
              </a:tabLst>
            </a:pPr>
            <a:r>
              <a:rPr sz="22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Sito</a:t>
            </a:r>
            <a:r>
              <a:rPr sz="2200" u="heavy" spc="-2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 web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635"/>
              </a:lnSpc>
              <a:spcBef>
                <a:spcPts val="20"/>
              </a:spcBef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Consente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creare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storie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unendo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testo,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video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immagini;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625"/>
              </a:lnSpc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Le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storie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possono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essere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personalizzate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con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template;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625"/>
              </a:lnSpc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Le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storie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sono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esportabili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pubblicabili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all’interno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siti</a:t>
            </a:r>
            <a:r>
              <a:rPr sz="2200" spc="-20" dirty="0">
                <a:latin typeface="Arial"/>
                <a:cs typeface="Arial"/>
              </a:rPr>
              <a:t> web;</a:t>
            </a:r>
            <a:endParaRPr sz="2200">
              <a:latin typeface="Arial"/>
              <a:cs typeface="Arial"/>
            </a:endParaRPr>
          </a:p>
          <a:p>
            <a:pPr marL="339090" marR="5080" indent="-327025">
              <a:lnSpc>
                <a:spcPts val="2630"/>
              </a:lnSpc>
              <a:spcBef>
                <a:spcPts val="85"/>
              </a:spcBef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Disponibili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varie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versioni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$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1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per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ogni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storia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creata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$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750 </a:t>
            </a:r>
            <a:r>
              <a:rPr sz="2200" dirty="0">
                <a:latin typeface="Arial"/>
                <a:cs typeface="Arial"/>
              </a:rPr>
              <a:t>mensili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per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organizzazioni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che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pubblicano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numerose storie.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289" y="347528"/>
            <a:ext cx="851281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dirty="0"/>
              <a:t>Creazione</a:t>
            </a:r>
            <a:r>
              <a:rPr sz="3400" spc="-35" dirty="0"/>
              <a:t> </a:t>
            </a:r>
            <a:r>
              <a:rPr sz="3400" dirty="0"/>
              <a:t>di</a:t>
            </a:r>
            <a:r>
              <a:rPr sz="3400" spc="-25" dirty="0"/>
              <a:t> </a:t>
            </a:r>
            <a:r>
              <a:rPr sz="3400" dirty="0"/>
              <a:t>storie</a:t>
            </a:r>
            <a:r>
              <a:rPr sz="3400" spc="-25" dirty="0"/>
              <a:t> </a:t>
            </a:r>
            <a:r>
              <a:rPr sz="3400" dirty="0"/>
              <a:t>a</a:t>
            </a:r>
            <a:r>
              <a:rPr sz="3400" spc="-20" dirty="0"/>
              <a:t> </a:t>
            </a:r>
            <a:r>
              <a:rPr sz="3400" dirty="0"/>
              <a:t>fumetti</a:t>
            </a:r>
            <a:r>
              <a:rPr sz="3400" spc="-25" dirty="0"/>
              <a:t> </a:t>
            </a:r>
            <a:r>
              <a:rPr sz="3400" dirty="0"/>
              <a:t>e</a:t>
            </a:r>
            <a:r>
              <a:rPr sz="3400" spc="-20" dirty="0"/>
              <a:t> </a:t>
            </a:r>
            <a:r>
              <a:rPr sz="3400" spc="-10" dirty="0"/>
              <a:t>animazioni</a:t>
            </a:r>
            <a:endParaRPr sz="3400"/>
          </a:p>
        </p:txBody>
      </p:sp>
      <p:sp>
        <p:nvSpPr>
          <p:cNvPr id="3" name="object 3"/>
          <p:cNvSpPr txBox="1"/>
          <p:nvPr/>
        </p:nvSpPr>
        <p:spPr>
          <a:xfrm>
            <a:off x="643257" y="1341247"/>
            <a:ext cx="2697480" cy="281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170">
              <a:lnSpc>
                <a:spcPts val="3115"/>
              </a:lnSpc>
              <a:spcBef>
                <a:spcPts val="100"/>
              </a:spcBef>
              <a:buChar char="•"/>
              <a:tabLst>
                <a:tab pos="356235" algn="l"/>
                <a:tab pos="356870" algn="l"/>
              </a:tabLst>
            </a:pPr>
            <a:r>
              <a:rPr sz="26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PowToon</a:t>
            </a:r>
            <a:endParaRPr sz="2600">
              <a:latin typeface="Arial"/>
              <a:cs typeface="Arial"/>
            </a:endParaRPr>
          </a:p>
          <a:p>
            <a:pPr marL="356870" indent="-344170">
              <a:lnSpc>
                <a:spcPts val="3115"/>
              </a:lnSpc>
              <a:buChar char="•"/>
              <a:tabLst>
                <a:tab pos="356235" algn="l"/>
                <a:tab pos="356870" algn="l"/>
              </a:tabLst>
            </a:pPr>
            <a:r>
              <a:rPr sz="26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Storyboard</a:t>
            </a:r>
            <a:r>
              <a:rPr sz="2600" u="heavy" spc="-10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600" u="heavy" spc="-2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that</a:t>
            </a:r>
            <a:endParaRPr sz="26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30"/>
              </a:spcBef>
              <a:buChar char="•"/>
              <a:tabLst>
                <a:tab pos="356235" algn="l"/>
                <a:tab pos="356870" algn="l"/>
              </a:tabLst>
            </a:pPr>
            <a:r>
              <a:rPr sz="26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Bitstrips</a:t>
            </a:r>
            <a:endParaRPr sz="26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30"/>
              </a:spcBef>
              <a:buChar char="•"/>
              <a:tabLst>
                <a:tab pos="356235" algn="l"/>
                <a:tab pos="356870" algn="l"/>
              </a:tabLst>
            </a:pPr>
            <a:r>
              <a:rPr sz="26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5"/>
              </a:rPr>
              <a:t>ACMI</a:t>
            </a:r>
            <a:r>
              <a:rPr sz="2600" u="heavy" spc="-4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26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5"/>
              </a:rPr>
              <a:t>generator</a:t>
            </a:r>
            <a:endParaRPr sz="26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30"/>
              </a:spcBef>
              <a:buChar char="•"/>
              <a:tabLst>
                <a:tab pos="356235" algn="l"/>
                <a:tab pos="356870" algn="l"/>
              </a:tabLst>
            </a:pPr>
            <a:r>
              <a:rPr sz="26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Go</a:t>
            </a:r>
            <a:r>
              <a:rPr sz="2600" u="heavy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 </a:t>
            </a:r>
            <a:r>
              <a:rPr sz="26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6"/>
              </a:rPr>
              <a:t>Animate</a:t>
            </a:r>
            <a:endParaRPr sz="26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30"/>
              </a:spcBef>
              <a:buChar char="•"/>
              <a:tabLst>
                <a:tab pos="356235" algn="l"/>
                <a:tab pos="356870" algn="l"/>
              </a:tabLst>
            </a:pPr>
            <a:r>
              <a:rPr sz="2600" u="heavy" spc="-2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7"/>
              </a:rPr>
              <a:t>Voki</a:t>
            </a:r>
            <a:endParaRPr sz="26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30"/>
              </a:spcBef>
              <a:buChar char="•"/>
              <a:tabLst>
                <a:tab pos="356235" algn="l"/>
                <a:tab pos="356870" algn="l"/>
              </a:tabLst>
            </a:pPr>
            <a:r>
              <a:rPr sz="26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8"/>
              </a:rPr>
              <a:t>Tellagami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26589">
              <a:lnSpc>
                <a:spcPct val="100000"/>
              </a:lnSpc>
              <a:spcBef>
                <a:spcPts val="100"/>
              </a:spcBef>
            </a:pPr>
            <a:r>
              <a:rPr dirty="0"/>
              <a:t>Storie</a:t>
            </a:r>
            <a:r>
              <a:rPr spc="-95" dirty="0"/>
              <a:t> </a:t>
            </a:r>
            <a:r>
              <a:rPr spc="-25" dirty="0"/>
              <a:t>con </a:t>
            </a:r>
            <a:r>
              <a:rPr dirty="0"/>
              <a:t>riferimenti</a:t>
            </a:r>
            <a:r>
              <a:rPr spc="-70" dirty="0"/>
              <a:t> </a:t>
            </a:r>
            <a:r>
              <a:rPr spc="-10" dirty="0"/>
              <a:t>geografici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0996" y="378135"/>
            <a:ext cx="81038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/>
              <a:t>Creazione</a:t>
            </a:r>
            <a:r>
              <a:rPr sz="3000" spc="-45" dirty="0"/>
              <a:t> </a:t>
            </a:r>
            <a:r>
              <a:rPr sz="3000" dirty="0"/>
              <a:t>di</a:t>
            </a:r>
            <a:r>
              <a:rPr sz="3000" spc="-35" dirty="0"/>
              <a:t> </a:t>
            </a:r>
            <a:r>
              <a:rPr sz="3000" dirty="0"/>
              <a:t>storie</a:t>
            </a:r>
            <a:r>
              <a:rPr sz="3000" spc="-30" dirty="0"/>
              <a:t> </a:t>
            </a:r>
            <a:r>
              <a:rPr sz="3000" dirty="0"/>
              <a:t>con</a:t>
            </a:r>
            <a:r>
              <a:rPr sz="3000" spc="-30" dirty="0"/>
              <a:t> </a:t>
            </a:r>
            <a:r>
              <a:rPr sz="3000" dirty="0"/>
              <a:t>riferimenti</a:t>
            </a:r>
            <a:r>
              <a:rPr sz="3000" spc="-30" dirty="0"/>
              <a:t> </a:t>
            </a:r>
            <a:r>
              <a:rPr sz="3000" spc="-10" dirty="0"/>
              <a:t>geografici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492815" y="1329871"/>
            <a:ext cx="3307715" cy="1216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7980" indent="-335915">
              <a:lnSpc>
                <a:spcPts val="3115"/>
              </a:lnSpc>
              <a:spcBef>
                <a:spcPts val="100"/>
              </a:spcBef>
              <a:buSzPct val="92307"/>
              <a:buChar char="•"/>
              <a:tabLst>
                <a:tab pos="347345" algn="l"/>
                <a:tab pos="348615" algn="l"/>
              </a:tabLst>
            </a:pPr>
            <a:r>
              <a:rPr sz="26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Google</a:t>
            </a:r>
            <a:r>
              <a:rPr sz="2600" u="heavy" spc="-3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6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Tour</a:t>
            </a:r>
            <a:r>
              <a:rPr sz="2600" u="heavy" spc="-3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6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Builder</a:t>
            </a:r>
            <a:endParaRPr sz="2600">
              <a:latin typeface="Arial"/>
              <a:cs typeface="Arial"/>
            </a:endParaRPr>
          </a:p>
          <a:p>
            <a:pPr marL="347980" indent="-335915">
              <a:lnSpc>
                <a:spcPts val="3115"/>
              </a:lnSpc>
              <a:buSzPct val="92307"/>
              <a:buChar char="•"/>
              <a:tabLst>
                <a:tab pos="347345" algn="l"/>
                <a:tab pos="348615" algn="l"/>
              </a:tabLst>
            </a:pPr>
            <a:r>
              <a:rPr sz="26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Odissey</a:t>
            </a:r>
            <a:endParaRPr sz="2600">
              <a:latin typeface="Arial"/>
              <a:cs typeface="Arial"/>
            </a:endParaRPr>
          </a:p>
          <a:p>
            <a:pPr marL="347980" indent="-335915">
              <a:lnSpc>
                <a:spcPct val="100000"/>
              </a:lnSpc>
              <a:spcBef>
                <a:spcPts val="30"/>
              </a:spcBef>
              <a:buSzPct val="92307"/>
              <a:buChar char="•"/>
              <a:tabLst>
                <a:tab pos="347345" algn="l"/>
                <a:tab pos="348615" algn="l"/>
              </a:tabLst>
            </a:pPr>
            <a:r>
              <a:rPr sz="26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Maptia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8958" y="169001"/>
            <a:ext cx="54165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Google</a:t>
            </a:r>
            <a:r>
              <a:rPr sz="4400" spc="-55" dirty="0"/>
              <a:t> </a:t>
            </a:r>
            <a:r>
              <a:rPr sz="4400" dirty="0"/>
              <a:t>Tour</a:t>
            </a:r>
            <a:r>
              <a:rPr sz="4400" spc="-55" dirty="0"/>
              <a:t> </a:t>
            </a:r>
            <a:r>
              <a:rPr sz="4400" spc="-10" dirty="0"/>
              <a:t>Builder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61025" y="1206503"/>
            <a:ext cx="7847330" cy="1698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9090" indent="-327025">
              <a:lnSpc>
                <a:spcPct val="100000"/>
              </a:lnSpc>
              <a:spcBef>
                <a:spcPts val="100"/>
              </a:spcBef>
              <a:buChar char="•"/>
              <a:tabLst>
                <a:tab pos="338455" algn="l"/>
                <a:tab pos="339725" algn="l"/>
              </a:tabLst>
            </a:pPr>
            <a:r>
              <a:rPr sz="22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Sito</a:t>
            </a:r>
            <a:r>
              <a:rPr sz="2200" u="heavy" spc="-2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 web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635"/>
              </a:lnSpc>
              <a:spcBef>
                <a:spcPts val="20"/>
              </a:spcBef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Applicazione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collegata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Google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Maps;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625"/>
              </a:lnSpc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Consente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creare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testi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immagini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qualsiasi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località;</a:t>
            </a:r>
            <a:endParaRPr sz="2200">
              <a:latin typeface="Arial"/>
              <a:cs typeface="Arial"/>
            </a:endParaRPr>
          </a:p>
          <a:p>
            <a:pPr marL="339090" marR="5080" indent="-327025">
              <a:lnSpc>
                <a:spcPts val="2630"/>
              </a:lnSpc>
              <a:spcBef>
                <a:spcPts val="85"/>
              </a:spcBef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Utile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per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scopi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scolastici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per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illustrare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storie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ambientate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nel </a:t>
            </a:r>
            <a:r>
              <a:rPr sz="2200" dirty="0">
                <a:latin typeface="Arial"/>
                <a:cs typeface="Arial"/>
              </a:rPr>
              <a:t>mondo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reale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9114" y="55036"/>
            <a:ext cx="67221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Google</a:t>
            </a:r>
            <a:r>
              <a:rPr sz="3600" spc="-50" dirty="0"/>
              <a:t> </a:t>
            </a:r>
            <a:r>
              <a:rPr sz="3600" dirty="0"/>
              <a:t>Tour</a:t>
            </a:r>
            <a:r>
              <a:rPr sz="3600" spc="-45" dirty="0"/>
              <a:t> </a:t>
            </a:r>
            <a:r>
              <a:rPr sz="3600" dirty="0"/>
              <a:t>Builder</a:t>
            </a:r>
            <a:r>
              <a:rPr sz="3600" spc="-40" dirty="0"/>
              <a:t> </a:t>
            </a:r>
            <a:r>
              <a:rPr sz="3600" spc="-10" dirty="0"/>
              <a:t>(esempio)</a:t>
            </a:r>
            <a:endParaRPr sz="3600"/>
          </a:p>
        </p:txBody>
      </p:sp>
      <p:pic>
        <p:nvPicPr>
          <p:cNvPr id="3" name="object 3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0397" y="724500"/>
            <a:ext cx="6618075" cy="403252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77639" y="1648688"/>
            <a:ext cx="657796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Social</a:t>
            </a:r>
            <a:r>
              <a:rPr spc="-95" dirty="0"/>
              <a:t> </a:t>
            </a:r>
            <a:r>
              <a:rPr spc="-10" dirty="0"/>
              <a:t>storytelling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933" y="90353"/>
            <a:ext cx="8407400" cy="105791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855595" marR="5080" indent="-2843530">
              <a:lnSpc>
                <a:spcPts val="4050"/>
              </a:lnSpc>
              <a:spcBef>
                <a:spcPts val="229"/>
              </a:spcBef>
            </a:pPr>
            <a:r>
              <a:rPr sz="3400" dirty="0"/>
              <a:t>Storie</a:t>
            </a:r>
            <a:r>
              <a:rPr sz="3400" spc="-50" dirty="0"/>
              <a:t> </a:t>
            </a:r>
            <a:r>
              <a:rPr sz="3400" dirty="0"/>
              <a:t>come</a:t>
            </a:r>
            <a:r>
              <a:rPr sz="3400" spc="-35" dirty="0"/>
              <a:t> </a:t>
            </a:r>
            <a:r>
              <a:rPr sz="3400" dirty="0"/>
              <a:t>aggregati</a:t>
            </a:r>
            <a:r>
              <a:rPr sz="3400" spc="-30" dirty="0"/>
              <a:t> </a:t>
            </a:r>
            <a:r>
              <a:rPr sz="3400" dirty="0"/>
              <a:t>di</a:t>
            </a:r>
            <a:r>
              <a:rPr sz="3400" spc="-40" dirty="0"/>
              <a:t> </a:t>
            </a:r>
            <a:r>
              <a:rPr sz="3400" dirty="0"/>
              <a:t>social</a:t>
            </a:r>
            <a:r>
              <a:rPr sz="3400" spc="-30" dirty="0"/>
              <a:t> </a:t>
            </a:r>
            <a:r>
              <a:rPr sz="3400" spc="-10" dirty="0"/>
              <a:t>networks </a:t>
            </a:r>
            <a:r>
              <a:rPr sz="3400" dirty="0"/>
              <a:t>e</a:t>
            </a:r>
            <a:r>
              <a:rPr sz="3400" spc="-35" dirty="0"/>
              <a:t> </a:t>
            </a:r>
            <a:r>
              <a:rPr sz="3400" dirty="0"/>
              <a:t>pagine</a:t>
            </a:r>
            <a:r>
              <a:rPr sz="3400" spc="-30" dirty="0"/>
              <a:t> </a:t>
            </a:r>
            <a:r>
              <a:rPr sz="3400" spc="-25" dirty="0"/>
              <a:t>web</a:t>
            </a:r>
            <a:endParaRPr sz="3400"/>
          </a:p>
        </p:txBody>
      </p:sp>
      <p:sp>
        <p:nvSpPr>
          <p:cNvPr id="3" name="object 3"/>
          <p:cNvSpPr txBox="1"/>
          <p:nvPr/>
        </p:nvSpPr>
        <p:spPr>
          <a:xfrm>
            <a:off x="563607" y="1329871"/>
            <a:ext cx="1597025" cy="1616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170">
              <a:lnSpc>
                <a:spcPts val="3115"/>
              </a:lnSpc>
              <a:spcBef>
                <a:spcPts val="100"/>
              </a:spcBef>
              <a:buChar char="•"/>
              <a:tabLst>
                <a:tab pos="356235" algn="l"/>
                <a:tab pos="356870" algn="l"/>
              </a:tabLst>
            </a:pPr>
            <a:r>
              <a:rPr sz="26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Storify</a:t>
            </a:r>
            <a:endParaRPr sz="2600">
              <a:latin typeface="Arial"/>
              <a:cs typeface="Arial"/>
            </a:endParaRPr>
          </a:p>
          <a:p>
            <a:pPr marL="356870" indent="-344170">
              <a:lnSpc>
                <a:spcPts val="3115"/>
              </a:lnSpc>
              <a:buChar char="•"/>
              <a:tabLst>
                <a:tab pos="356235" algn="l"/>
                <a:tab pos="356870" algn="l"/>
              </a:tabLst>
            </a:pPr>
            <a:r>
              <a:rPr sz="26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Paper.Li</a:t>
            </a:r>
            <a:endParaRPr sz="26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30"/>
              </a:spcBef>
              <a:buChar char="•"/>
              <a:tabLst>
                <a:tab pos="356235" algn="l"/>
                <a:tab pos="356870" algn="l"/>
              </a:tabLst>
            </a:pPr>
            <a:r>
              <a:rPr sz="26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Scoop.it</a:t>
            </a:r>
            <a:endParaRPr sz="26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30"/>
              </a:spcBef>
              <a:buChar char="•"/>
              <a:tabLst>
                <a:tab pos="356235" algn="l"/>
                <a:tab pos="356870" algn="l"/>
              </a:tabLst>
            </a:pPr>
            <a:r>
              <a:rPr sz="26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5"/>
              </a:rPr>
              <a:t>Seejay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4599" y="169001"/>
            <a:ext cx="17913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Storify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61025" y="1206503"/>
            <a:ext cx="7414259" cy="203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9090" indent="-327025">
              <a:lnSpc>
                <a:spcPct val="100000"/>
              </a:lnSpc>
              <a:spcBef>
                <a:spcPts val="100"/>
              </a:spcBef>
              <a:buChar char="•"/>
              <a:tabLst>
                <a:tab pos="338455" algn="l"/>
                <a:tab pos="339725" algn="l"/>
              </a:tabLst>
            </a:pPr>
            <a:r>
              <a:rPr sz="22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Sito</a:t>
            </a:r>
            <a:r>
              <a:rPr sz="2200" u="heavy" spc="-2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 web</a:t>
            </a:r>
            <a:endParaRPr sz="2200">
              <a:latin typeface="Arial"/>
              <a:cs typeface="Arial"/>
            </a:endParaRPr>
          </a:p>
          <a:p>
            <a:pPr marL="339090" marR="22860" indent="-327025">
              <a:lnSpc>
                <a:spcPts val="2630"/>
              </a:lnSpc>
              <a:spcBef>
                <a:spcPts val="114"/>
              </a:spcBef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Consente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realizzare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storie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reportage</a:t>
            </a:r>
            <a:r>
              <a:rPr sz="2200" spc="-10" dirty="0">
                <a:latin typeface="Arial"/>
                <a:cs typeface="Arial"/>
              </a:rPr>
              <a:t> aggregando </a:t>
            </a:r>
            <a:r>
              <a:rPr sz="2200" dirty="0">
                <a:latin typeface="Arial"/>
                <a:cs typeface="Arial"/>
              </a:rPr>
              <a:t>elementi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presi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dal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web,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come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tweet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ricercati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per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hashtag;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525"/>
              </a:lnSpc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Gli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elementi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sono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personalizzati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dall’autore;</a:t>
            </a:r>
            <a:endParaRPr sz="2200">
              <a:latin typeface="Arial"/>
              <a:cs typeface="Arial"/>
            </a:endParaRPr>
          </a:p>
          <a:p>
            <a:pPr marL="339090" marR="5080" indent="-327025">
              <a:lnSpc>
                <a:spcPts val="2630"/>
              </a:lnSpc>
              <a:spcBef>
                <a:spcPts val="90"/>
              </a:spcBef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Le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storie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possono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essere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esportate,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condivise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sul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proprio </a:t>
            </a:r>
            <a:r>
              <a:rPr sz="2200" dirty="0">
                <a:latin typeface="Arial"/>
                <a:cs typeface="Arial"/>
              </a:rPr>
              <a:t>blog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sui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propri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account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Facebook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twitter.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92993" y="1648688"/>
            <a:ext cx="675132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Creazione</a:t>
            </a:r>
            <a:r>
              <a:rPr spc="-40" dirty="0"/>
              <a:t> </a:t>
            </a:r>
            <a:r>
              <a:rPr dirty="0"/>
              <a:t>di</a:t>
            </a:r>
            <a:r>
              <a:rPr spc="-45" dirty="0"/>
              <a:t> </a:t>
            </a:r>
            <a:r>
              <a:rPr spc="-20" dirty="0"/>
              <a:t>video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7394" y="347528"/>
            <a:ext cx="3837304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dirty="0"/>
              <a:t>Creazione</a:t>
            </a:r>
            <a:r>
              <a:rPr sz="3400" spc="-45" dirty="0"/>
              <a:t> </a:t>
            </a:r>
            <a:r>
              <a:rPr sz="3400" dirty="0"/>
              <a:t>di</a:t>
            </a:r>
            <a:r>
              <a:rPr sz="3400" spc="-30" dirty="0"/>
              <a:t> </a:t>
            </a:r>
            <a:r>
              <a:rPr sz="3400" spc="-10" dirty="0"/>
              <a:t>video</a:t>
            </a:r>
            <a:endParaRPr sz="3400"/>
          </a:p>
        </p:txBody>
      </p:sp>
      <p:sp>
        <p:nvSpPr>
          <p:cNvPr id="3" name="object 3"/>
          <p:cNvSpPr txBox="1"/>
          <p:nvPr/>
        </p:nvSpPr>
        <p:spPr>
          <a:xfrm>
            <a:off x="563607" y="1329871"/>
            <a:ext cx="1780539" cy="1216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170">
              <a:lnSpc>
                <a:spcPts val="3115"/>
              </a:lnSpc>
              <a:spcBef>
                <a:spcPts val="100"/>
              </a:spcBef>
              <a:buChar char="•"/>
              <a:tabLst>
                <a:tab pos="356235" algn="l"/>
                <a:tab pos="356870" algn="l"/>
              </a:tabLst>
            </a:pPr>
            <a:r>
              <a:rPr sz="26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Youtube</a:t>
            </a:r>
            <a:endParaRPr sz="2600">
              <a:latin typeface="Arial"/>
              <a:cs typeface="Arial"/>
            </a:endParaRPr>
          </a:p>
          <a:p>
            <a:pPr marL="356870" indent="-344170">
              <a:lnSpc>
                <a:spcPts val="3115"/>
              </a:lnSpc>
              <a:buChar char="•"/>
              <a:tabLst>
                <a:tab pos="356235" algn="l"/>
                <a:tab pos="356870" algn="l"/>
              </a:tabLst>
            </a:pPr>
            <a:r>
              <a:rPr sz="26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EDpuzzle</a:t>
            </a:r>
            <a:endParaRPr sz="26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30"/>
              </a:spcBef>
              <a:buChar char="•"/>
              <a:tabLst>
                <a:tab pos="356235" algn="l"/>
                <a:tab pos="356870" algn="l"/>
              </a:tabLst>
            </a:pPr>
            <a:r>
              <a:rPr sz="26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Animoto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2034" y="169001"/>
            <a:ext cx="22567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Youtube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61025" y="1206503"/>
            <a:ext cx="7872095" cy="1698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9090" indent="-327025">
              <a:lnSpc>
                <a:spcPct val="100000"/>
              </a:lnSpc>
              <a:spcBef>
                <a:spcPts val="100"/>
              </a:spcBef>
              <a:buChar char="•"/>
              <a:tabLst>
                <a:tab pos="338455" algn="l"/>
                <a:tab pos="339725" algn="l"/>
              </a:tabLst>
            </a:pPr>
            <a:r>
              <a:rPr sz="22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Sito</a:t>
            </a:r>
            <a:r>
              <a:rPr sz="2200" u="heavy" spc="-2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 web</a:t>
            </a:r>
            <a:endParaRPr sz="2200">
              <a:latin typeface="Arial"/>
              <a:cs typeface="Arial"/>
            </a:endParaRPr>
          </a:p>
          <a:p>
            <a:pPr marL="339090" marR="5080" indent="-327025">
              <a:lnSpc>
                <a:spcPts val="2630"/>
              </a:lnSpc>
              <a:spcBef>
                <a:spcPts val="114"/>
              </a:spcBef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Permette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montare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dei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video,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tagliando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scene, </a:t>
            </a:r>
            <a:r>
              <a:rPr sz="2200" dirty="0">
                <a:latin typeface="Arial"/>
                <a:cs typeface="Arial"/>
              </a:rPr>
              <a:t>aggiungendo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foto,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l’audio,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il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testo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gli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effetti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transizione;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525"/>
              </a:lnSpc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I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video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realizzati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sono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pronti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per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essere</a:t>
            </a:r>
            <a:r>
              <a:rPr sz="2200" spc="-10" dirty="0">
                <a:latin typeface="Arial"/>
                <a:cs typeface="Arial"/>
              </a:rPr>
              <a:t> pubblicati;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635"/>
              </a:lnSpc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L’interfaccia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è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semplice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intuitiva.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2496" y="266251"/>
            <a:ext cx="25361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PowToon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61025" y="1343278"/>
            <a:ext cx="7873365" cy="2365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9090" indent="-327025">
              <a:lnSpc>
                <a:spcPct val="100000"/>
              </a:lnSpc>
              <a:spcBef>
                <a:spcPts val="100"/>
              </a:spcBef>
              <a:buChar char="•"/>
              <a:tabLst>
                <a:tab pos="338455" algn="l"/>
                <a:tab pos="339725" algn="l"/>
              </a:tabLst>
            </a:pPr>
            <a:r>
              <a:rPr sz="22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Sito</a:t>
            </a:r>
            <a:r>
              <a:rPr sz="2200" u="heavy" spc="-2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 web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630"/>
              </a:lnSpc>
              <a:spcBef>
                <a:spcPts val="20"/>
              </a:spcBef>
              <a:buChar char="•"/>
              <a:tabLst>
                <a:tab pos="338455" algn="l"/>
                <a:tab pos="339725" algn="l"/>
              </a:tabLst>
            </a:pPr>
            <a:r>
              <a:rPr sz="22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Guida</a:t>
            </a:r>
            <a:r>
              <a:rPr sz="2200" u="heavy" spc="-3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2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a</a:t>
            </a:r>
            <a:r>
              <a:rPr sz="2200" u="heavy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2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PowToon</a:t>
            </a:r>
            <a:r>
              <a:rPr sz="2200" u="heavy" spc="-2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2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realizzata</a:t>
            </a:r>
            <a:r>
              <a:rPr sz="2200" u="heavy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2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con</a:t>
            </a:r>
            <a:r>
              <a:rPr sz="2200" u="heavy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2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Prezi</a:t>
            </a:r>
            <a:endParaRPr sz="2200">
              <a:latin typeface="Arial"/>
              <a:cs typeface="Arial"/>
            </a:endParaRPr>
          </a:p>
          <a:p>
            <a:pPr marL="339090" marR="5080" indent="-327025">
              <a:lnSpc>
                <a:spcPts val="2630"/>
              </a:lnSpc>
              <a:spcBef>
                <a:spcPts val="85"/>
              </a:spcBef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Versione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free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video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max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5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minuti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con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limiti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nella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privacy,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solo </a:t>
            </a:r>
            <a:r>
              <a:rPr sz="2200" dirty="0">
                <a:latin typeface="Arial"/>
                <a:cs typeface="Arial"/>
              </a:rPr>
              <a:t>38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motivi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musicali,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11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stili,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download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non</a:t>
            </a:r>
            <a:r>
              <a:rPr sz="2200" spc="-10" dirty="0">
                <a:latin typeface="Arial"/>
                <a:cs typeface="Arial"/>
              </a:rPr>
              <a:t> possibile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525"/>
              </a:lnSpc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Prezzo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education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(durata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max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15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minuti)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per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versione</a:t>
            </a:r>
            <a:endParaRPr sz="2200">
              <a:latin typeface="Arial"/>
              <a:cs typeface="Arial"/>
            </a:endParaRPr>
          </a:p>
          <a:p>
            <a:pPr marL="339090" marR="789940">
              <a:lnSpc>
                <a:spcPts val="2630"/>
              </a:lnSpc>
              <a:spcBef>
                <a:spcPts val="90"/>
              </a:spcBef>
            </a:pPr>
            <a:r>
              <a:rPr sz="2200" dirty="0">
                <a:latin typeface="Arial"/>
                <a:cs typeface="Arial"/>
              </a:rPr>
              <a:t>superiore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$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4,99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mensili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$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8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mensili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con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possibilità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di </a:t>
            </a:r>
            <a:r>
              <a:rPr sz="2200" dirty="0">
                <a:latin typeface="Arial"/>
                <a:cs typeface="Arial"/>
              </a:rPr>
              <a:t>associare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fino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60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studenti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7182" y="74672"/>
            <a:ext cx="62820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Editor</a:t>
            </a:r>
            <a:r>
              <a:rPr sz="4400" spc="-55" dirty="0"/>
              <a:t> </a:t>
            </a:r>
            <a:r>
              <a:rPr sz="4400" dirty="0"/>
              <a:t>video</a:t>
            </a:r>
            <a:r>
              <a:rPr sz="4400" spc="-30" dirty="0"/>
              <a:t> </a:t>
            </a:r>
            <a:r>
              <a:rPr sz="4400" dirty="0"/>
              <a:t>di</a:t>
            </a:r>
            <a:r>
              <a:rPr sz="4400" spc="-40" dirty="0"/>
              <a:t> </a:t>
            </a:r>
            <a:r>
              <a:rPr sz="4400" spc="-10" dirty="0"/>
              <a:t>Youtube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3100" y="886200"/>
            <a:ext cx="6286050" cy="3884424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7636" y="1147"/>
            <a:ext cx="25050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EDpuzzle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29625" y="860679"/>
            <a:ext cx="8179434" cy="336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9090" indent="-327025">
              <a:lnSpc>
                <a:spcPct val="100000"/>
              </a:lnSpc>
              <a:spcBef>
                <a:spcPts val="100"/>
              </a:spcBef>
              <a:buChar char="•"/>
              <a:tabLst>
                <a:tab pos="338455" algn="l"/>
                <a:tab pos="339725" algn="l"/>
              </a:tabLst>
            </a:pPr>
            <a:r>
              <a:rPr sz="22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Sito</a:t>
            </a:r>
            <a:r>
              <a:rPr sz="2200" u="heavy" spc="-2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 web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630"/>
              </a:lnSpc>
              <a:spcBef>
                <a:spcPts val="20"/>
              </a:spcBef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Software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gratuito,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richiede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la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registrazione;</a:t>
            </a:r>
            <a:endParaRPr sz="2200">
              <a:latin typeface="Arial"/>
              <a:cs typeface="Arial"/>
            </a:endParaRPr>
          </a:p>
          <a:p>
            <a:pPr marL="339090" marR="591185" indent="-327025">
              <a:lnSpc>
                <a:spcPts val="2630"/>
              </a:lnSpc>
              <a:spcBef>
                <a:spcPts val="85"/>
              </a:spcBef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Il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software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si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collega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Google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Classroom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Edmodo,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dai </a:t>
            </a:r>
            <a:r>
              <a:rPr sz="2200" dirty="0">
                <a:latin typeface="Arial"/>
                <a:cs typeface="Arial"/>
              </a:rPr>
              <a:t>quali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estrae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dati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delle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classi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degli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studenti;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525"/>
              </a:lnSpc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Permette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di:</a:t>
            </a:r>
            <a:endParaRPr sz="2200">
              <a:latin typeface="Arial"/>
              <a:cs typeface="Arial"/>
            </a:endParaRPr>
          </a:p>
          <a:p>
            <a:pPr marL="796290" marR="364490" lvl="1" indent="-384175">
              <a:lnSpc>
                <a:spcPts val="2630"/>
              </a:lnSpc>
              <a:spcBef>
                <a:spcPts val="90"/>
              </a:spcBef>
              <a:buChar char="–"/>
              <a:tabLst>
                <a:tab pos="795655" algn="l"/>
                <a:tab pos="796925" algn="l"/>
              </a:tabLst>
            </a:pPr>
            <a:r>
              <a:rPr sz="2200" dirty="0">
                <a:latin typeface="Arial"/>
                <a:cs typeface="Arial"/>
              </a:rPr>
              <a:t>Realizzare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video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prelevandoli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online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tagliandoli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base </a:t>
            </a:r>
            <a:r>
              <a:rPr sz="2200" dirty="0">
                <a:latin typeface="Arial"/>
                <a:cs typeface="Arial"/>
              </a:rPr>
              <a:t>alle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proprie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necessità;</a:t>
            </a:r>
            <a:endParaRPr sz="2200">
              <a:latin typeface="Arial"/>
              <a:cs typeface="Arial"/>
            </a:endParaRPr>
          </a:p>
          <a:p>
            <a:pPr marL="796290" lvl="1" indent="-384810">
              <a:lnSpc>
                <a:spcPts val="2525"/>
              </a:lnSpc>
              <a:buChar char="–"/>
              <a:tabLst>
                <a:tab pos="795655" algn="l"/>
                <a:tab pos="796925" algn="l"/>
              </a:tabLst>
            </a:pPr>
            <a:r>
              <a:rPr sz="2200" dirty="0">
                <a:latin typeface="Arial"/>
                <a:cs typeface="Arial"/>
              </a:rPr>
              <a:t>Registrare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note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audio;</a:t>
            </a:r>
            <a:endParaRPr sz="2200">
              <a:latin typeface="Arial"/>
              <a:cs typeface="Arial"/>
            </a:endParaRPr>
          </a:p>
          <a:p>
            <a:pPr marL="796290" lvl="1" indent="-384810">
              <a:lnSpc>
                <a:spcPts val="2625"/>
              </a:lnSpc>
              <a:buChar char="–"/>
              <a:tabLst>
                <a:tab pos="795655" algn="l"/>
                <a:tab pos="796925" algn="l"/>
              </a:tabLst>
            </a:pPr>
            <a:r>
              <a:rPr sz="2200" dirty="0">
                <a:latin typeface="Arial"/>
                <a:cs typeface="Arial"/>
              </a:rPr>
              <a:t>Inserire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delle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domande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all’interno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del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video;</a:t>
            </a:r>
            <a:endParaRPr sz="2200">
              <a:latin typeface="Arial"/>
              <a:cs typeface="Arial"/>
            </a:endParaRPr>
          </a:p>
          <a:p>
            <a:pPr marL="796290" lvl="1" indent="-384810">
              <a:lnSpc>
                <a:spcPts val="2635"/>
              </a:lnSpc>
              <a:buChar char="–"/>
              <a:tabLst>
                <a:tab pos="795655" algn="l"/>
                <a:tab pos="796925" algn="l"/>
              </a:tabLst>
            </a:pPr>
            <a:r>
              <a:rPr sz="2200" dirty="0">
                <a:latin typeface="Arial"/>
                <a:cs typeface="Arial"/>
              </a:rPr>
              <a:t>Ottenere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delle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statistiche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con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risposte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date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dagli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studenti.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6621" y="169001"/>
            <a:ext cx="22910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Animoto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61025" y="1206503"/>
            <a:ext cx="7481570" cy="203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9090" indent="-327025">
              <a:lnSpc>
                <a:spcPct val="100000"/>
              </a:lnSpc>
              <a:spcBef>
                <a:spcPts val="100"/>
              </a:spcBef>
              <a:buChar char="•"/>
              <a:tabLst>
                <a:tab pos="338455" algn="l"/>
                <a:tab pos="339725" algn="l"/>
              </a:tabLst>
            </a:pPr>
            <a:r>
              <a:rPr sz="22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Sito</a:t>
            </a:r>
            <a:r>
              <a:rPr sz="2200" u="heavy" spc="-2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 web</a:t>
            </a:r>
            <a:endParaRPr sz="2200">
              <a:latin typeface="Arial"/>
              <a:cs typeface="Arial"/>
            </a:endParaRPr>
          </a:p>
          <a:p>
            <a:pPr marL="339090" marR="149860" indent="-327025">
              <a:lnSpc>
                <a:spcPts val="2630"/>
              </a:lnSpc>
              <a:spcBef>
                <a:spcPts val="114"/>
              </a:spcBef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Consente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realizzare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video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online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utilizzando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proprie foto;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525"/>
              </a:lnSpc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L’applicazione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è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molto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popolare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grazie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grande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quantità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di</a:t>
            </a:r>
            <a:endParaRPr sz="2200">
              <a:latin typeface="Arial"/>
              <a:cs typeface="Arial"/>
            </a:endParaRPr>
          </a:p>
          <a:p>
            <a:pPr marL="339090">
              <a:lnSpc>
                <a:spcPts val="2625"/>
              </a:lnSpc>
            </a:pPr>
            <a:r>
              <a:rPr sz="2200" dirty="0">
                <a:latin typeface="Arial"/>
                <a:cs typeface="Arial"/>
              </a:rPr>
              <a:t>effetti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applicabili,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alla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originalità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alla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semplicità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d'utilizzo;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635"/>
              </a:lnSpc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La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versione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trial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disponibile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per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14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giorni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con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watermark.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55551" y="1648688"/>
            <a:ext cx="52304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Altri</a:t>
            </a:r>
            <a:r>
              <a:rPr spc="-30" dirty="0"/>
              <a:t> </a:t>
            </a:r>
            <a:r>
              <a:rPr spc="-10" dirty="0"/>
              <a:t>strumenti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5745" y="347528"/>
            <a:ext cx="577786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dirty="0"/>
              <a:t>Registrazioni</a:t>
            </a:r>
            <a:r>
              <a:rPr sz="3400" spc="-70" dirty="0"/>
              <a:t> </a:t>
            </a:r>
            <a:r>
              <a:rPr sz="3400" dirty="0"/>
              <a:t>dello</a:t>
            </a:r>
            <a:r>
              <a:rPr sz="3400" spc="-55" dirty="0"/>
              <a:t> </a:t>
            </a:r>
            <a:r>
              <a:rPr sz="3400" spc="-10" dirty="0"/>
              <a:t>schermo</a:t>
            </a:r>
            <a:endParaRPr sz="3400"/>
          </a:p>
        </p:txBody>
      </p:sp>
      <p:sp>
        <p:nvSpPr>
          <p:cNvPr id="3" name="object 3"/>
          <p:cNvSpPr txBox="1"/>
          <p:nvPr/>
        </p:nvSpPr>
        <p:spPr>
          <a:xfrm>
            <a:off x="563607" y="1329871"/>
            <a:ext cx="5438140" cy="2388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170">
              <a:lnSpc>
                <a:spcPts val="3115"/>
              </a:lnSpc>
              <a:spcBef>
                <a:spcPts val="100"/>
              </a:spcBef>
              <a:buChar char="•"/>
              <a:tabLst>
                <a:tab pos="356235" algn="l"/>
                <a:tab pos="356870" algn="l"/>
              </a:tabLst>
            </a:pPr>
            <a:r>
              <a:rPr sz="26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Camtasia</a:t>
            </a:r>
            <a:endParaRPr sz="2600">
              <a:latin typeface="Arial"/>
              <a:cs typeface="Arial"/>
            </a:endParaRPr>
          </a:p>
          <a:p>
            <a:pPr marL="356870" indent="-344170">
              <a:lnSpc>
                <a:spcPts val="3020"/>
              </a:lnSpc>
              <a:buChar char="•"/>
              <a:tabLst>
                <a:tab pos="356235" algn="l"/>
                <a:tab pos="356870" algn="l"/>
              </a:tabLst>
            </a:pPr>
            <a:r>
              <a:rPr sz="26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Open</a:t>
            </a:r>
            <a:r>
              <a:rPr sz="2600" u="heavy" spc="-7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6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Broadcaster</a:t>
            </a:r>
            <a:r>
              <a:rPr sz="2600" u="heavy" spc="-7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6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Software</a:t>
            </a:r>
            <a:r>
              <a:rPr sz="2600" u="heavy" spc="-7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6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(OBS)</a:t>
            </a:r>
            <a:endParaRPr sz="2600">
              <a:latin typeface="Arial"/>
              <a:cs typeface="Arial"/>
            </a:endParaRPr>
          </a:p>
          <a:p>
            <a:pPr marL="356870" indent="-344170">
              <a:lnSpc>
                <a:spcPts val="3020"/>
              </a:lnSpc>
              <a:buChar char="•"/>
              <a:tabLst>
                <a:tab pos="356235" algn="l"/>
                <a:tab pos="356870" algn="l"/>
              </a:tabLst>
            </a:pPr>
            <a:r>
              <a:rPr sz="26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CamStudio</a:t>
            </a:r>
            <a:endParaRPr sz="26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30"/>
              </a:spcBef>
              <a:buChar char="•"/>
              <a:tabLst>
                <a:tab pos="356235" algn="l"/>
                <a:tab pos="356870" algn="l"/>
              </a:tabLst>
            </a:pPr>
            <a:r>
              <a:rPr sz="26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5"/>
              </a:rPr>
              <a:t>Screencast-o-Matic</a:t>
            </a:r>
            <a:endParaRPr sz="26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30"/>
              </a:spcBef>
              <a:buChar char="•"/>
              <a:tabLst>
                <a:tab pos="356235" algn="l"/>
                <a:tab pos="356870" algn="l"/>
              </a:tabLst>
            </a:pPr>
            <a:r>
              <a:rPr sz="26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6"/>
              </a:rPr>
              <a:t>Screenr</a:t>
            </a:r>
            <a:endParaRPr sz="26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30"/>
              </a:spcBef>
              <a:buChar char="•"/>
              <a:tabLst>
                <a:tab pos="356235" algn="l"/>
                <a:tab pos="356870" algn="l"/>
              </a:tabLst>
            </a:pPr>
            <a:r>
              <a:rPr sz="26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7"/>
              </a:rPr>
              <a:t>Educreations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7090" y="169001"/>
            <a:ext cx="25095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Camtasia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9090" indent="-327025">
              <a:lnSpc>
                <a:spcPct val="100000"/>
              </a:lnSpc>
              <a:spcBef>
                <a:spcPts val="100"/>
              </a:spcBef>
              <a:buChar char="•"/>
              <a:tabLst>
                <a:tab pos="338455" algn="l"/>
                <a:tab pos="339725" algn="l"/>
              </a:tabLst>
            </a:pPr>
            <a:r>
              <a:rPr dirty="0">
                <a:hlinkClick r:id="rId2"/>
              </a:rPr>
              <a:t>Sito</a:t>
            </a:r>
            <a:r>
              <a:rPr spc="-25" dirty="0">
                <a:hlinkClick r:id="rId2"/>
              </a:rPr>
              <a:t> web</a:t>
            </a:r>
          </a:p>
          <a:p>
            <a:pPr marL="339090" indent="-327025">
              <a:lnSpc>
                <a:spcPts val="2630"/>
              </a:lnSpc>
              <a:spcBef>
                <a:spcPts val="20"/>
              </a:spcBef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u="none" dirty="0">
                <a:solidFill>
                  <a:srgbClr val="000000"/>
                </a:solidFill>
              </a:rPr>
              <a:t>Uno</a:t>
            </a:r>
            <a:r>
              <a:rPr u="none" spc="-2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dei</a:t>
            </a:r>
            <a:r>
              <a:rPr u="none" spc="-1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migliori</a:t>
            </a:r>
            <a:r>
              <a:rPr u="none" spc="-1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e</a:t>
            </a:r>
            <a:r>
              <a:rPr u="none" spc="-1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più</a:t>
            </a:r>
            <a:r>
              <a:rPr u="none" spc="-1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semplici</a:t>
            </a:r>
            <a:r>
              <a:rPr u="none" spc="-1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programmi</a:t>
            </a:r>
            <a:r>
              <a:rPr u="none" spc="-1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di</a:t>
            </a:r>
            <a:r>
              <a:rPr u="none" spc="-10" dirty="0">
                <a:solidFill>
                  <a:srgbClr val="000000"/>
                </a:solidFill>
              </a:rPr>
              <a:t> screencast;</a:t>
            </a:r>
          </a:p>
          <a:p>
            <a:pPr marL="339090" marR="910590" indent="-327025">
              <a:lnSpc>
                <a:spcPts val="2630"/>
              </a:lnSpc>
              <a:spcBef>
                <a:spcPts val="85"/>
              </a:spcBef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u="none" dirty="0">
                <a:solidFill>
                  <a:srgbClr val="000000"/>
                </a:solidFill>
              </a:rPr>
              <a:t>Permette</a:t>
            </a:r>
            <a:r>
              <a:rPr u="none" spc="-4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di</a:t>
            </a:r>
            <a:r>
              <a:rPr u="none" spc="-2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catturare</a:t>
            </a:r>
            <a:r>
              <a:rPr u="none" spc="-2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l’intero</a:t>
            </a:r>
            <a:r>
              <a:rPr u="none" spc="-2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desktop</a:t>
            </a:r>
            <a:r>
              <a:rPr u="none" spc="-2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del</a:t>
            </a:r>
            <a:r>
              <a:rPr u="none" spc="-2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computer,</a:t>
            </a:r>
            <a:r>
              <a:rPr u="none" spc="-20" dirty="0">
                <a:solidFill>
                  <a:srgbClr val="000000"/>
                </a:solidFill>
              </a:rPr>
              <a:t> aree </a:t>
            </a:r>
            <a:r>
              <a:rPr u="none" dirty="0">
                <a:solidFill>
                  <a:srgbClr val="000000"/>
                </a:solidFill>
              </a:rPr>
              <a:t>personalizzate</a:t>
            </a:r>
            <a:r>
              <a:rPr u="none" spc="-5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dello</a:t>
            </a:r>
            <a:r>
              <a:rPr u="none" spc="-45" dirty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schermo;</a:t>
            </a:r>
          </a:p>
          <a:p>
            <a:pPr marL="339090" indent="-327025">
              <a:lnSpc>
                <a:spcPts val="2525"/>
              </a:lnSpc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u="none" dirty="0">
                <a:solidFill>
                  <a:srgbClr val="000000"/>
                </a:solidFill>
              </a:rPr>
              <a:t>Consente</a:t>
            </a:r>
            <a:r>
              <a:rPr u="none" spc="-2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di</a:t>
            </a:r>
            <a:r>
              <a:rPr u="none" spc="-2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registrare,</a:t>
            </a:r>
            <a:r>
              <a:rPr u="none" spc="-2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contemporaneamente,</a:t>
            </a:r>
            <a:r>
              <a:rPr u="none" spc="-2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anche</a:t>
            </a:r>
            <a:r>
              <a:rPr u="none" spc="-2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l’audio</a:t>
            </a:r>
            <a:r>
              <a:rPr u="none" spc="-20" dirty="0">
                <a:solidFill>
                  <a:srgbClr val="000000"/>
                </a:solidFill>
              </a:rPr>
              <a:t> </a:t>
            </a:r>
            <a:r>
              <a:rPr u="none" spc="-25" dirty="0">
                <a:solidFill>
                  <a:srgbClr val="000000"/>
                </a:solidFill>
              </a:rPr>
              <a:t>dal</a:t>
            </a:r>
          </a:p>
          <a:p>
            <a:pPr marL="339090">
              <a:lnSpc>
                <a:spcPts val="2625"/>
              </a:lnSpc>
            </a:pPr>
            <a:r>
              <a:rPr u="none" dirty="0">
                <a:solidFill>
                  <a:srgbClr val="000000"/>
                </a:solidFill>
              </a:rPr>
              <a:t>microfono</a:t>
            </a:r>
            <a:r>
              <a:rPr u="none" spc="-1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e</a:t>
            </a:r>
            <a:r>
              <a:rPr u="none" spc="-1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le</a:t>
            </a:r>
            <a:r>
              <a:rPr u="none" spc="-1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riprese</a:t>
            </a:r>
            <a:r>
              <a:rPr u="none" spc="-1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della</a:t>
            </a:r>
            <a:r>
              <a:rPr u="none" spc="-10" dirty="0">
                <a:solidFill>
                  <a:srgbClr val="000000"/>
                </a:solidFill>
              </a:rPr>
              <a:t> webcam;</a:t>
            </a:r>
          </a:p>
          <a:p>
            <a:pPr marL="339090" marR="193675" indent="-327025">
              <a:lnSpc>
                <a:spcPts val="2630"/>
              </a:lnSpc>
              <a:spcBef>
                <a:spcPts val="90"/>
              </a:spcBef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u="none" dirty="0">
                <a:solidFill>
                  <a:srgbClr val="000000"/>
                </a:solidFill>
              </a:rPr>
              <a:t>Al</a:t>
            </a:r>
            <a:r>
              <a:rPr u="none" spc="-3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termine</a:t>
            </a:r>
            <a:r>
              <a:rPr u="none" spc="-2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della</a:t>
            </a:r>
            <a:r>
              <a:rPr u="none" spc="-2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registrazione</a:t>
            </a:r>
            <a:r>
              <a:rPr u="none" spc="-1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i</a:t>
            </a:r>
            <a:r>
              <a:rPr u="none" spc="-2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video</a:t>
            </a:r>
            <a:r>
              <a:rPr u="none" spc="-2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possono</a:t>
            </a:r>
            <a:r>
              <a:rPr u="none" spc="-2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essere</a:t>
            </a:r>
            <a:r>
              <a:rPr u="none" spc="-15" dirty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montati </a:t>
            </a:r>
            <a:r>
              <a:rPr u="none" dirty="0">
                <a:solidFill>
                  <a:srgbClr val="000000"/>
                </a:solidFill>
              </a:rPr>
              <a:t>applicando</a:t>
            </a:r>
            <a:r>
              <a:rPr u="none" spc="-3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effetti,</a:t>
            </a:r>
            <a:r>
              <a:rPr u="none" spc="-3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rimuovendo</a:t>
            </a:r>
            <a:r>
              <a:rPr u="none" spc="-3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le</a:t>
            </a:r>
            <a:r>
              <a:rPr u="none" spc="-3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imperfezioni</a:t>
            </a:r>
            <a:r>
              <a:rPr u="none" spc="-3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e</a:t>
            </a:r>
            <a:r>
              <a:rPr u="none" spc="-3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ottimizzando</a:t>
            </a:r>
            <a:r>
              <a:rPr u="none" spc="-30" dirty="0">
                <a:solidFill>
                  <a:srgbClr val="000000"/>
                </a:solidFill>
              </a:rPr>
              <a:t> </a:t>
            </a:r>
            <a:r>
              <a:rPr u="none" spc="-25" dirty="0">
                <a:solidFill>
                  <a:srgbClr val="000000"/>
                </a:solidFill>
              </a:rPr>
              <a:t>il </a:t>
            </a:r>
            <a:r>
              <a:rPr u="none" spc="-10" dirty="0">
                <a:solidFill>
                  <a:srgbClr val="000000"/>
                </a:solidFill>
              </a:rPr>
              <a:t>formato;</a:t>
            </a:r>
          </a:p>
          <a:p>
            <a:pPr marL="339090" indent="-327025">
              <a:lnSpc>
                <a:spcPts val="2530"/>
              </a:lnSpc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u="none" dirty="0">
                <a:solidFill>
                  <a:srgbClr val="000000"/>
                </a:solidFill>
              </a:rPr>
              <a:t>Software</a:t>
            </a:r>
            <a:r>
              <a:rPr u="none" spc="-4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a</a:t>
            </a:r>
            <a:r>
              <a:rPr u="none" spc="-2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pagamento,</a:t>
            </a:r>
            <a:r>
              <a:rPr u="none" spc="-2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disponibile</a:t>
            </a:r>
            <a:r>
              <a:rPr u="none" spc="-2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in</a:t>
            </a:r>
            <a:r>
              <a:rPr u="none" spc="-3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prova</a:t>
            </a:r>
            <a:r>
              <a:rPr u="none" spc="-2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per</a:t>
            </a:r>
            <a:r>
              <a:rPr u="none" spc="-2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30</a:t>
            </a:r>
            <a:r>
              <a:rPr u="none" spc="-25" dirty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giorni.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0141" y="169001"/>
            <a:ext cx="736980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Open</a:t>
            </a:r>
            <a:r>
              <a:rPr sz="4400" spc="-55" dirty="0"/>
              <a:t> </a:t>
            </a:r>
            <a:r>
              <a:rPr sz="4400" dirty="0"/>
              <a:t>Broadcaster</a:t>
            </a:r>
            <a:r>
              <a:rPr sz="4400" spc="-50" dirty="0"/>
              <a:t> </a:t>
            </a:r>
            <a:r>
              <a:rPr sz="4400" spc="-10" dirty="0"/>
              <a:t>Software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73975" y="1212129"/>
            <a:ext cx="7523480" cy="203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9090" indent="-327025">
              <a:lnSpc>
                <a:spcPct val="100000"/>
              </a:lnSpc>
              <a:spcBef>
                <a:spcPts val="100"/>
              </a:spcBef>
              <a:buChar char="•"/>
              <a:tabLst>
                <a:tab pos="338455" algn="l"/>
                <a:tab pos="339725" algn="l"/>
              </a:tabLst>
            </a:pPr>
            <a:r>
              <a:rPr sz="22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Sito</a:t>
            </a:r>
            <a:r>
              <a:rPr sz="2200" u="heavy" spc="-2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 web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630"/>
              </a:lnSpc>
              <a:spcBef>
                <a:spcPts val="20"/>
              </a:spcBef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Software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Open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Source;</a:t>
            </a:r>
            <a:endParaRPr sz="2200">
              <a:latin typeface="Arial"/>
              <a:cs typeface="Arial"/>
            </a:endParaRPr>
          </a:p>
          <a:p>
            <a:pPr marL="339090" marR="5080" indent="-327025">
              <a:lnSpc>
                <a:spcPts val="2630"/>
              </a:lnSpc>
              <a:spcBef>
                <a:spcPts val="85"/>
              </a:spcBef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Consente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registrare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lo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schermo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creare</a:t>
            </a:r>
            <a:r>
              <a:rPr sz="2200" spc="-10" dirty="0">
                <a:latin typeface="Arial"/>
                <a:cs typeface="Arial"/>
              </a:rPr>
              <a:t> registrazioni </a:t>
            </a:r>
            <a:r>
              <a:rPr sz="2200" dirty="0">
                <a:latin typeface="Arial"/>
                <a:cs typeface="Arial"/>
              </a:rPr>
              <a:t>combinate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fra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il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desktop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la</a:t>
            </a:r>
            <a:r>
              <a:rPr sz="2200" spc="-10" dirty="0">
                <a:latin typeface="Arial"/>
                <a:cs typeface="Arial"/>
              </a:rPr>
              <a:t> webcam;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525"/>
              </a:lnSpc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La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registrazione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può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essere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diffusa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streaming;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635"/>
              </a:lnSpc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Per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una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buona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registrazione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occorre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buon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computer.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4935" y="169001"/>
            <a:ext cx="29743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CamStudio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87525" y="1017628"/>
            <a:ext cx="8310245" cy="2365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9090" indent="-327025">
              <a:lnSpc>
                <a:spcPct val="100000"/>
              </a:lnSpc>
              <a:spcBef>
                <a:spcPts val="100"/>
              </a:spcBef>
              <a:buChar char="•"/>
              <a:tabLst>
                <a:tab pos="338455" algn="l"/>
                <a:tab pos="339725" algn="l"/>
              </a:tabLst>
            </a:pPr>
            <a:r>
              <a:rPr sz="22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Sito</a:t>
            </a:r>
            <a:r>
              <a:rPr sz="2200" u="heavy" spc="-2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 web</a:t>
            </a:r>
            <a:endParaRPr sz="2200">
              <a:latin typeface="Arial"/>
              <a:cs typeface="Arial"/>
            </a:endParaRPr>
          </a:p>
          <a:p>
            <a:pPr marL="339090" marR="851535" indent="-327025">
              <a:lnSpc>
                <a:spcPts val="2630"/>
              </a:lnSpc>
              <a:spcBef>
                <a:spcPts val="114"/>
              </a:spcBef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Programma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gratuito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disponibile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solo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per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Sistemi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Operativi Windows;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525"/>
              </a:lnSpc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Programma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semplice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adatto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anche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per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computer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po’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datati;</a:t>
            </a:r>
            <a:endParaRPr sz="2200">
              <a:latin typeface="Arial"/>
              <a:cs typeface="Arial"/>
            </a:endParaRPr>
          </a:p>
          <a:p>
            <a:pPr marL="339090" marR="373380" indent="-327025">
              <a:lnSpc>
                <a:spcPts val="2630"/>
              </a:lnSpc>
              <a:spcBef>
                <a:spcPts val="90"/>
              </a:spcBef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Non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dispone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tutte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funzionalità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analoghi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software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a </a:t>
            </a:r>
            <a:r>
              <a:rPr sz="2200" dirty="0">
                <a:latin typeface="Arial"/>
                <a:cs typeface="Arial"/>
              </a:rPr>
              <a:t>pagamento,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permette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comunque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arricchire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presentazioni </a:t>
            </a:r>
            <a:r>
              <a:rPr sz="2200" dirty="0">
                <a:latin typeface="Arial"/>
                <a:cs typeface="Arial"/>
              </a:rPr>
              <a:t>con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frecce,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scritte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piccoli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effetti.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783" y="347528"/>
            <a:ext cx="7401559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dirty="0"/>
              <a:t>Strumenti</a:t>
            </a:r>
            <a:r>
              <a:rPr sz="3400" spc="-60" dirty="0"/>
              <a:t> </a:t>
            </a:r>
            <a:r>
              <a:rPr sz="3400" dirty="0"/>
              <a:t>alternativi</a:t>
            </a:r>
            <a:r>
              <a:rPr sz="3400" spc="-55" dirty="0"/>
              <a:t> </a:t>
            </a:r>
            <a:r>
              <a:rPr sz="3400" dirty="0"/>
              <a:t>alle</a:t>
            </a:r>
            <a:r>
              <a:rPr sz="3400" spc="-50" dirty="0"/>
              <a:t> </a:t>
            </a:r>
            <a:r>
              <a:rPr sz="3400" spc="-10" dirty="0"/>
              <a:t>diapositive</a:t>
            </a:r>
            <a:endParaRPr sz="3400"/>
          </a:p>
        </p:txBody>
      </p:sp>
      <p:sp>
        <p:nvSpPr>
          <p:cNvPr id="3" name="object 3"/>
          <p:cNvSpPr txBox="1"/>
          <p:nvPr/>
        </p:nvSpPr>
        <p:spPr>
          <a:xfrm>
            <a:off x="563607" y="1329871"/>
            <a:ext cx="1595120" cy="1616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170">
              <a:lnSpc>
                <a:spcPts val="3115"/>
              </a:lnSpc>
              <a:spcBef>
                <a:spcPts val="100"/>
              </a:spcBef>
              <a:buChar char="•"/>
              <a:tabLst>
                <a:tab pos="356235" algn="l"/>
                <a:tab pos="356870" algn="l"/>
              </a:tabLst>
            </a:pPr>
            <a:r>
              <a:rPr sz="26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Prezi</a:t>
            </a:r>
            <a:endParaRPr sz="2600">
              <a:latin typeface="Arial"/>
              <a:cs typeface="Arial"/>
            </a:endParaRPr>
          </a:p>
          <a:p>
            <a:pPr marL="356870" indent="-344170">
              <a:lnSpc>
                <a:spcPts val="3115"/>
              </a:lnSpc>
              <a:buChar char="•"/>
              <a:tabLst>
                <a:tab pos="356235" algn="l"/>
                <a:tab pos="356870" algn="l"/>
              </a:tabLst>
            </a:pPr>
            <a:r>
              <a:rPr sz="26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Padlet</a:t>
            </a:r>
            <a:endParaRPr sz="26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30"/>
              </a:spcBef>
              <a:buChar char="•"/>
              <a:tabLst>
                <a:tab pos="356235" algn="l"/>
                <a:tab pos="356870" algn="l"/>
              </a:tabLst>
            </a:pPr>
            <a:r>
              <a:rPr sz="26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Tiki</a:t>
            </a:r>
            <a:r>
              <a:rPr sz="2600" u="heavy" spc="-3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2600" u="heavy" spc="-2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Toki</a:t>
            </a:r>
            <a:endParaRPr sz="26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30"/>
              </a:spcBef>
              <a:buChar char="•"/>
              <a:tabLst>
                <a:tab pos="356235" algn="l"/>
                <a:tab pos="356870" algn="l"/>
              </a:tabLst>
            </a:pPr>
            <a:r>
              <a:rPr sz="26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5"/>
              </a:rPr>
              <a:t>Visme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91614" y="169001"/>
            <a:ext cx="13582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Prezi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61025" y="1017628"/>
            <a:ext cx="7521575" cy="336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9090" indent="-327025">
              <a:lnSpc>
                <a:spcPct val="100000"/>
              </a:lnSpc>
              <a:spcBef>
                <a:spcPts val="100"/>
              </a:spcBef>
              <a:buChar char="•"/>
              <a:tabLst>
                <a:tab pos="338455" algn="l"/>
                <a:tab pos="339725" algn="l"/>
              </a:tabLst>
            </a:pPr>
            <a:r>
              <a:rPr sz="22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Sito</a:t>
            </a:r>
            <a:r>
              <a:rPr sz="2200" u="heavy" spc="-2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 web</a:t>
            </a:r>
            <a:endParaRPr sz="2200">
              <a:latin typeface="Arial"/>
              <a:cs typeface="Arial"/>
            </a:endParaRPr>
          </a:p>
          <a:p>
            <a:pPr marL="339090" marR="345440" indent="-327025">
              <a:lnSpc>
                <a:spcPts val="2630"/>
              </a:lnSpc>
              <a:spcBef>
                <a:spcPts val="114"/>
              </a:spcBef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La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presentazione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digitale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può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essere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paragonata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una </a:t>
            </a:r>
            <a:r>
              <a:rPr sz="2200" dirty="0">
                <a:latin typeface="Arial"/>
                <a:cs typeface="Arial"/>
              </a:rPr>
              <a:t>tradizionale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realizzata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con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enorme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cartellone;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525"/>
              </a:lnSpc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Caratteristica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principale: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non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linearità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della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presentazione;</a:t>
            </a:r>
            <a:endParaRPr sz="2200">
              <a:latin typeface="Arial"/>
              <a:cs typeface="Arial"/>
            </a:endParaRPr>
          </a:p>
          <a:p>
            <a:pPr marL="339090" marR="751840" indent="-327025">
              <a:lnSpc>
                <a:spcPts val="2630"/>
              </a:lnSpc>
              <a:spcBef>
                <a:spcPts val="90"/>
              </a:spcBef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Non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vengono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utilizzate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diapositive,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ma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una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tela</a:t>
            </a:r>
            <a:r>
              <a:rPr sz="2200" spc="-25" dirty="0">
                <a:latin typeface="Arial"/>
                <a:cs typeface="Arial"/>
              </a:rPr>
              <a:t> di </a:t>
            </a:r>
            <a:r>
              <a:rPr sz="2200" dirty="0">
                <a:latin typeface="Arial"/>
                <a:cs typeface="Arial"/>
              </a:rPr>
              <a:t>dimensioni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illimitate;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525"/>
              </a:lnSpc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La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presentazione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va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punto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altro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della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tela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  <a:p>
            <a:pPr marL="339090">
              <a:lnSpc>
                <a:spcPts val="2625"/>
              </a:lnSpc>
            </a:pPr>
            <a:r>
              <a:rPr sz="2200" dirty="0">
                <a:latin typeface="Arial"/>
                <a:cs typeface="Arial"/>
              </a:rPr>
              <a:t>utilizzando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lo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zoom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visualizza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diverse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parti;</a:t>
            </a:r>
            <a:endParaRPr sz="2200">
              <a:latin typeface="Arial"/>
              <a:cs typeface="Arial"/>
            </a:endParaRPr>
          </a:p>
          <a:p>
            <a:pPr marL="339090" marR="912494" indent="-327025">
              <a:lnSpc>
                <a:spcPts val="2630"/>
              </a:lnSpc>
              <a:spcBef>
                <a:spcPts val="85"/>
              </a:spcBef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Versione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gratuita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con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alcune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funzionalità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ridotte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(le </a:t>
            </a:r>
            <a:r>
              <a:rPr sz="2200" dirty="0">
                <a:latin typeface="Arial"/>
                <a:cs typeface="Arial"/>
              </a:rPr>
              <a:t>presentazioni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pubblicate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sono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visibili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tutti).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9585" y="266251"/>
            <a:ext cx="41744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Storyboard</a:t>
            </a:r>
            <a:r>
              <a:rPr sz="4400" spc="-105" dirty="0"/>
              <a:t> </a:t>
            </a:r>
            <a:r>
              <a:rPr sz="4400" spc="-20" dirty="0"/>
              <a:t>that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61025" y="1343278"/>
            <a:ext cx="7808595" cy="269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9090" indent="-327025">
              <a:lnSpc>
                <a:spcPct val="100000"/>
              </a:lnSpc>
              <a:spcBef>
                <a:spcPts val="100"/>
              </a:spcBef>
              <a:buChar char="•"/>
              <a:tabLst>
                <a:tab pos="338455" algn="l"/>
                <a:tab pos="339725" algn="l"/>
              </a:tabLst>
            </a:pPr>
            <a:r>
              <a:rPr sz="22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Sito</a:t>
            </a:r>
            <a:r>
              <a:rPr sz="2200" u="heavy" spc="-2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 web</a:t>
            </a:r>
            <a:endParaRPr sz="2200">
              <a:latin typeface="Arial"/>
              <a:cs typeface="Arial"/>
            </a:endParaRPr>
          </a:p>
          <a:p>
            <a:pPr marL="339090" marR="5080" indent="-327025">
              <a:lnSpc>
                <a:spcPts val="2630"/>
              </a:lnSpc>
              <a:spcBef>
                <a:spcPts val="114"/>
              </a:spcBef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Strumento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per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realizzare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strisce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fumetti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con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telai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composti </a:t>
            </a:r>
            <a:r>
              <a:rPr sz="2200" dirty="0">
                <a:latin typeface="Arial"/>
                <a:cs typeface="Arial"/>
              </a:rPr>
              <a:t>da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3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6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vignette;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525"/>
              </a:lnSpc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I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fumetti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sono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personalizzabili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con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numerose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scene,</a:t>
            </a:r>
            <a:endParaRPr sz="2200">
              <a:latin typeface="Arial"/>
              <a:cs typeface="Arial"/>
            </a:endParaRPr>
          </a:p>
          <a:p>
            <a:pPr marL="339090">
              <a:lnSpc>
                <a:spcPts val="2625"/>
              </a:lnSpc>
            </a:pPr>
            <a:r>
              <a:rPr sz="2200" dirty="0">
                <a:latin typeface="Arial"/>
                <a:cs typeface="Arial"/>
              </a:rPr>
              <a:t>personaggi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nuvolette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testo;</a:t>
            </a:r>
            <a:endParaRPr sz="2200">
              <a:latin typeface="Arial"/>
              <a:cs typeface="Arial"/>
            </a:endParaRPr>
          </a:p>
          <a:p>
            <a:pPr marL="339090" marR="492125" indent="-327025">
              <a:lnSpc>
                <a:spcPts val="2630"/>
              </a:lnSpc>
              <a:spcBef>
                <a:spcPts val="90"/>
              </a:spcBef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Ogni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elemento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può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essere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riposizionato,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ridimensionato, </a:t>
            </a:r>
            <a:r>
              <a:rPr sz="2200" dirty="0">
                <a:latin typeface="Arial"/>
                <a:cs typeface="Arial"/>
              </a:rPr>
              <a:t>tagliato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ruotato;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535"/>
              </a:lnSpc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Versione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free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con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limitazioni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rispetto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quella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commerciale.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8064" y="347528"/>
            <a:ext cx="622744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dirty="0"/>
              <a:t>Storie</a:t>
            </a:r>
            <a:r>
              <a:rPr sz="3400" spc="-50" dirty="0"/>
              <a:t> </a:t>
            </a:r>
            <a:r>
              <a:rPr sz="3400" dirty="0"/>
              <a:t>con</a:t>
            </a:r>
            <a:r>
              <a:rPr sz="3400" spc="-30" dirty="0"/>
              <a:t> </a:t>
            </a:r>
            <a:r>
              <a:rPr sz="3400" dirty="0"/>
              <a:t>giochi</a:t>
            </a:r>
            <a:r>
              <a:rPr sz="3400" spc="-40" dirty="0"/>
              <a:t> </a:t>
            </a:r>
            <a:r>
              <a:rPr sz="3400" dirty="0"/>
              <a:t>e</a:t>
            </a:r>
            <a:r>
              <a:rPr sz="3400" spc="-30" dirty="0"/>
              <a:t> </a:t>
            </a:r>
            <a:r>
              <a:rPr sz="3400" spc="-10" dirty="0"/>
              <a:t>animazioni</a:t>
            </a:r>
            <a:endParaRPr sz="3400"/>
          </a:p>
        </p:txBody>
      </p:sp>
      <p:sp>
        <p:nvSpPr>
          <p:cNvPr id="3" name="object 3"/>
          <p:cNvSpPr txBox="1"/>
          <p:nvPr/>
        </p:nvSpPr>
        <p:spPr>
          <a:xfrm>
            <a:off x="563607" y="1329871"/>
            <a:ext cx="148717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0"/>
              </a:spcBef>
              <a:buChar char="•"/>
              <a:tabLst>
                <a:tab pos="356235" algn="l"/>
                <a:tab pos="356870" algn="l"/>
              </a:tabLst>
            </a:pPr>
            <a:r>
              <a:rPr sz="26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Scratch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3950" y="996825"/>
            <a:ext cx="4926624" cy="32497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2560" y="60276"/>
            <a:ext cx="69684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Storyboard</a:t>
            </a:r>
            <a:r>
              <a:rPr sz="4400" spc="-70" dirty="0"/>
              <a:t> </a:t>
            </a:r>
            <a:r>
              <a:rPr sz="4400" dirty="0"/>
              <a:t>that</a:t>
            </a:r>
            <a:r>
              <a:rPr sz="4400" spc="-55" dirty="0"/>
              <a:t> </a:t>
            </a:r>
            <a:r>
              <a:rPr sz="4400" spc="-10" dirty="0"/>
              <a:t>(esempio)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0200" y="755276"/>
            <a:ext cx="6158924" cy="39175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6212" y="266251"/>
            <a:ext cx="22917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Bitstrips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61025" y="1343278"/>
            <a:ext cx="7849234" cy="269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9090" indent="-327025">
              <a:lnSpc>
                <a:spcPct val="100000"/>
              </a:lnSpc>
              <a:spcBef>
                <a:spcPts val="100"/>
              </a:spcBef>
              <a:buChar char="•"/>
              <a:tabLst>
                <a:tab pos="338455" algn="l"/>
                <a:tab pos="339725" algn="l"/>
              </a:tabLst>
            </a:pPr>
            <a:r>
              <a:rPr sz="22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Sito</a:t>
            </a:r>
            <a:r>
              <a:rPr sz="2200" u="heavy" spc="-2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 web</a:t>
            </a:r>
            <a:endParaRPr sz="2200">
              <a:latin typeface="Arial"/>
              <a:cs typeface="Arial"/>
            </a:endParaRPr>
          </a:p>
          <a:p>
            <a:pPr marL="339090" marR="368300" indent="-327025">
              <a:lnSpc>
                <a:spcPts val="2630"/>
              </a:lnSpc>
              <a:spcBef>
                <a:spcPts val="114"/>
              </a:spcBef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App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disponibile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per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iOS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Android,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che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permette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creare </a:t>
            </a:r>
            <a:r>
              <a:rPr sz="2200" dirty="0">
                <a:latin typeface="Arial"/>
                <a:cs typeface="Arial"/>
              </a:rPr>
              <a:t>una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vignetta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pubblicare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su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Facebook;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525"/>
              </a:lnSpc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Permette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creare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una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scena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fumetto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con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</a:t>
            </a:r>
            <a:r>
              <a:rPr sz="2200" spc="-10" dirty="0">
                <a:latin typeface="Arial"/>
                <a:cs typeface="Arial"/>
              </a:rPr>
              <a:t> proprio</a:t>
            </a:r>
            <a:endParaRPr sz="2200">
              <a:latin typeface="Arial"/>
              <a:cs typeface="Arial"/>
            </a:endParaRPr>
          </a:p>
          <a:p>
            <a:pPr marL="339090">
              <a:lnSpc>
                <a:spcPts val="2625"/>
              </a:lnSpc>
            </a:pPr>
            <a:r>
              <a:rPr sz="2200" dirty="0">
                <a:latin typeface="Arial"/>
                <a:cs typeface="Arial"/>
              </a:rPr>
              <a:t>avatar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personalizzato;</a:t>
            </a:r>
            <a:endParaRPr sz="2200">
              <a:latin typeface="Arial"/>
              <a:cs typeface="Arial"/>
            </a:endParaRPr>
          </a:p>
          <a:p>
            <a:pPr marL="339090" marR="5080" indent="-327025">
              <a:lnSpc>
                <a:spcPts val="2630"/>
              </a:lnSpc>
              <a:spcBef>
                <a:spcPts val="90"/>
              </a:spcBef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L’avatar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può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essere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abbinato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una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location,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personalizzato </a:t>
            </a:r>
            <a:r>
              <a:rPr sz="2200" dirty="0">
                <a:latin typeface="Arial"/>
                <a:cs typeface="Arial"/>
              </a:rPr>
              <a:t>con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espressioni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del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viso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completato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con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nuvolette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con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testi.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6212" y="0"/>
            <a:ext cx="22917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Bitstrips</a:t>
            </a:r>
            <a:endParaRPr sz="4400"/>
          </a:p>
        </p:txBody>
      </p:sp>
      <p:pic>
        <p:nvPicPr>
          <p:cNvPr id="3" name="object 3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0425" y="637650"/>
            <a:ext cx="5431499" cy="40736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1636" y="266251"/>
            <a:ext cx="31584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Go</a:t>
            </a:r>
            <a:r>
              <a:rPr sz="4400" spc="-25" dirty="0"/>
              <a:t> </a:t>
            </a:r>
            <a:r>
              <a:rPr sz="4400" spc="-10" dirty="0"/>
              <a:t>Animate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61025" y="1343278"/>
            <a:ext cx="7786370" cy="2365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9090" indent="-327025">
              <a:lnSpc>
                <a:spcPct val="100000"/>
              </a:lnSpc>
              <a:spcBef>
                <a:spcPts val="100"/>
              </a:spcBef>
              <a:buChar char="•"/>
              <a:tabLst>
                <a:tab pos="338455" algn="l"/>
                <a:tab pos="339725" algn="l"/>
              </a:tabLst>
            </a:pPr>
            <a:r>
              <a:rPr sz="22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Sito</a:t>
            </a:r>
            <a:r>
              <a:rPr sz="2200" u="heavy" spc="-2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 web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630"/>
              </a:lnSpc>
              <a:spcBef>
                <a:spcPts val="20"/>
              </a:spcBef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Creazioni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animazioni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video;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625"/>
              </a:lnSpc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Destinata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utilizzo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principalmente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scolastico</a:t>
            </a:r>
            <a:endParaRPr sz="2200">
              <a:latin typeface="Arial"/>
              <a:cs typeface="Arial"/>
            </a:endParaRPr>
          </a:p>
          <a:p>
            <a:pPr marL="339090" indent="-327025">
              <a:lnSpc>
                <a:spcPts val="2625"/>
              </a:lnSpc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Non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esiste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una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versione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free,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solo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trial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per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15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gg</a:t>
            </a:r>
            <a:endParaRPr sz="2200">
              <a:latin typeface="Arial"/>
              <a:cs typeface="Arial"/>
            </a:endParaRPr>
          </a:p>
          <a:p>
            <a:pPr marL="339090" marR="5080" indent="-327025">
              <a:lnSpc>
                <a:spcPts val="2630"/>
              </a:lnSpc>
              <a:spcBef>
                <a:spcPts val="85"/>
              </a:spcBef>
              <a:buClr>
                <a:srgbClr val="009999"/>
              </a:buClr>
              <a:buChar char="•"/>
              <a:tabLst>
                <a:tab pos="338455" algn="l"/>
                <a:tab pos="339725" algn="l"/>
              </a:tabLst>
            </a:pPr>
            <a:r>
              <a:rPr sz="2200" dirty="0">
                <a:latin typeface="Arial"/>
                <a:cs typeface="Arial"/>
              </a:rPr>
              <a:t>Costo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per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solo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docente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$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79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annui,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per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docente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una </a:t>
            </a:r>
            <a:r>
              <a:rPr sz="2200" dirty="0">
                <a:latin typeface="Arial"/>
                <a:cs typeface="Arial"/>
              </a:rPr>
              <a:t>classe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(30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alunni)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$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124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annui.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Disponibili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costi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differenziati </a:t>
            </a:r>
            <a:r>
              <a:rPr sz="2200" dirty="0">
                <a:latin typeface="Arial"/>
                <a:cs typeface="Arial"/>
              </a:rPr>
              <a:t>per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numero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superiore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</a:t>
            </a:r>
            <a:r>
              <a:rPr sz="2200" spc="-10" dirty="0">
                <a:latin typeface="Arial"/>
                <a:cs typeface="Arial"/>
              </a:rPr>
              <a:t> utenti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1586</Words>
  <Application>Microsoft Office PowerPoint</Application>
  <PresentationFormat>Presentazione su schermo (16:9)</PresentationFormat>
  <Paragraphs>240</Paragraphs>
  <Slides>50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50</vt:i4>
      </vt:variant>
    </vt:vector>
  </HeadingPairs>
  <TitlesOfParts>
    <vt:vector size="51" baseType="lpstr">
      <vt:lpstr>Office Theme</vt:lpstr>
      <vt:lpstr>Diapositiva 1</vt:lpstr>
      <vt:lpstr>Storie a fumetti e animazioni</vt:lpstr>
      <vt:lpstr>Creazione di storie a fumetti e animazioni</vt:lpstr>
      <vt:lpstr>PowToon</vt:lpstr>
      <vt:lpstr>Storyboard that</vt:lpstr>
      <vt:lpstr>Storyboard that (esempio)</vt:lpstr>
      <vt:lpstr>Bitstrips</vt:lpstr>
      <vt:lpstr>Bitstrips</vt:lpstr>
      <vt:lpstr>Go Animate</vt:lpstr>
      <vt:lpstr>Tellegami</vt:lpstr>
      <vt:lpstr>Storybooks</vt:lpstr>
      <vt:lpstr>Creazione di storybooks</vt:lpstr>
      <vt:lpstr>Storybird</vt:lpstr>
      <vt:lpstr>Storybird</vt:lpstr>
      <vt:lpstr>Storyjumper</vt:lpstr>
      <vt:lpstr>Storyjumper</vt:lpstr>
      <vt:lpstr>The Incipit</vt:lpstr>
      <vt:lpstr>20lines</vt:lpstr>
      <vt:lpstr>20lines</vt:lpstr>
      <vt:lpstr>Boomwriter</vt:lpstr>
      <vt:lpstr>Boomwriter</vt:lpstr>
      <vt:lpstr>Storie con immagini testi e audio</vt:lpstr>
      <vt:lpstr>Storie con immagini, testi e audio</vt:lpstr>
      <vt:lpstr>Creazione di storie con immagini, testi e audio</vt:lpstr>
      <vt:lpstr>Atavist</vt:lpstr>
      <vt:lpstr>Racontr</vt:lpstr>
      <vt:lpstr>Interwine</vt:lpstr>
      <vt:lpstr>Diapositiva 28</vt:lpstr>
      <vt:lpstr>Shorthand</vt:lpstr>
      <vt:lpstr>Storie con riferimenti geografici</vt:lpstr>
      <vt:lpstr>Creazione di storie con riferimenti geografici</vt:lpstr>
      <vt:lpstr>Google Tour Builder</vt:lpstr>
      <vt:lpstr>Google Tour Builder (esempio)</vt:lpstr>
      <vt:lpstr>Social storytelling</vt:lpstr>
      <vt:lpstr>Storie come aggregati di social networks e pagine web</vt:lpstr>
      <vt:lpstr>Storify</vt:lpstr>
      <vt:lpstr>Creazione di video</vt:lpstr>
      <vt:lpstr>Creazione di video</vt:lpstr>
      <vt:lpstr>Youtube</vt:lpstr>
      <vt:lpstr>Editor video di Youtube</vt:lpstr>
      <vt:lpstr>EDpuzzle</vt:lpstr>
      <vt:lpstr>Animoto</vt:lpstr>
      <vt:lpstr>Altri strumenti</vt:lpstr>
      <vt:lpstr>Registrazioni dello schermo</vt:lpstr>
      <vt:lpstr>Camtasia</vt:lpstr>
      <vt:lpstr>Open Broadcaster Software</vt:lpstr>
      <vt:lpstr>CamStudio</vt:lpstr>
      <vt:lpstr>Strumenti alternativi alle diapositive</vt:lpstr>
      <vt:lpstr>Prezi</vt:lpstr>
      <vt:lpstr>Storie con giochi e animazioni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Assuntina GAETANO</dc:creator>
  <cp:lastModifiedBy>utente</cp:lastModifiedBy>
  <cp:revision>2</cp:revision>
  <dcterms:created xsi:type="dcterms:W3CDTF">2021-02-20T15:59:33Z</dcterms:created>
  <dcterms:modified xsi:type="dcterms:W3CDTF">2022-02-20T16:08:06Z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